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566576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3798" y="1922978"/>
            <a:ext cx="7416403" cy="2902863"/>
          </a:xfrm>
          <a:prstGeom prst="rect">
            <a:avLst/>
          </a:prstGeom>
          <a:noFill/>
          <a:ln/>
        </p:spPr>
        <p:txBody>
          <a:bodyPr wrap="square" rtlCol="0" anchor="t"/>
          <a:lstStyle/>
          <a:p>
            <a:pPr marL="0" indent="0">
              <a:lnSpc>
                <a:spcPts val="7620"/>
              </a:lnSpc>
              <a:buNone/>
            </a:pPr>
            <a:r>
              <a:rPr lang="en-US" sz="6096" b="1" kern="0" spc="-61" dirty="0">
                <a:solidFill>
                  <a:srgbClr val="000000"/>
                </a:solidFill>
                <a:latin typeface="Montserrat" pitchFamily="34" charset="0"/>
                <a:ea typeface="Montserrat" pitchFamily="34" charset="-122"/>
                <a:cs typeface="Montserrat" pitchFamily="34" charset="-120"/>
              </a:rPr>
              <a:t>Phishing Awareness Training</a:t>
            </a:r>
            <a:endParaRPr lang="en-US" sz="6096" dirty="0"/>
          </a:p>
        </p:txBody>
      </p:sp>
      <p:sp>
        <p:nvSpPr>
          <p:cNvPr id="6" name="Text 3"/>
          <p:cNvSpPr/>
          <p:nvPr/>
        </p:nvSpPr>
        <p:spPr>
          <a:xfrm>
            <a:off x="863798" y="5196007"/>
            <a:ext cx="7416403" cy="1110496"/>
          </a:xfrm>
          <a:prstGeom prst="rect">
            <a:avLst/>
          </a:prstGeom>
          <a:noFill/>
          <a:ln/>
        </p:spPr>
        <p:txBody>
          <a:bodyPr wrap="square" rtlCol="0" anchor="t"/>
          <a:lstStyle/>
          <a:p>
            <a:pPr marL="0" indent="0">
              <a:lnSpc>
                <a:spcPts val="2915"/>
              </a:lnSpc>
              <a:buNone/>
            </a:pPr>
            <a:r>
              <a:rPr lang="en-US" sz="1944" dirty="0">
                <a:solidFill>
                  <a:srgbClr val="3D3838"/>
                </a:solidFill>
                <a:latin typeface="Source Sans Pro" pitchFamily="34" charset="0"/>
                <a:ea typeface="Source Sans Pro" pitchFamily="34" charset="-122"/>
                <a:cs typeface="Source Sans Pro" pitchFamily="34" charset="-120"/>
              </a:rPr>
              <a:t>This presentation will provide an overview of phishing attacks, explain how to recognize and avoid them, and discuss important steps for protecting yourself.</a:t>
            </a:r>
            <a:endParaRPr lang="en-US" sz="1944" dirty="0"/>
          </a:p>
        </p:txBody>
      </p:sp>
      <p:sp>
        <p:nvSpPr>
          <p:cNvPr id="8" name="Text 2">
            <a:extLst>
              <a:ext uri="{FF2B5EF4-FFF2-40B4-BE49-F238E27FC236}">
                <a16:creationId xmlns:a16="http://schemas.microsoft.com/office/drawing/2014/main" id="{62EDB802-188E-F9A7-DDE9-BA6E06CE4569}"/>
              </a:ext>
            </a:extLst>
          </p:cNvPr>
          <p:cNvSpPr/>
          <p:nvPr/>
        </p:nvSpPr>
        <p:spPr>
          <a:xfrm>
            <a:off x="80218" y="7510648"/>
            <a:ext cx="6432098" cy="1265353"/>
          </a:xfrm>
          <a:prstGeom prst="rect">
            <a:avLst/>
          </a:prstGeom>
          <a:noFill/>
          <a:ln/>
        </p:spPr>
        <p:txBody>
          <a:bodyPr wrap="square" rtlCol="0" anchor="t"/>
          <a:lstStyle/>
          <a:p>
            <a:pPr marL="0" indent="0" algn="just">
              <a:buNone/>
            </a:pPr>
            <a:r>
              <a:rPr lang="en-US" sz="2000" b="1" kern="0" spc="-61" dirty="0">
                <a:solidFill>
                  <a:srgbClr val="000000"/>
                </a:solidFill>
                <a:latin typeface="Lucida Console" panose="020B0609040504020204" pitchFamily="49" charset="0"/>
              </a:rPr>
              <a:t>Made by:</a:t>
            </a:r>
          </a:p>
          <a:p>
            <a:pPr marL="0" indent="0" algn="just">
              <a:buNone/>
            </a:pPr>
            <a:r>
              <a:rPr lang="en-US" sz="2000" b="1" kern="0" spc="-61" dirty="0">
                <a:solidFill>
                  <a:srgbClr val="000000"/>
                </a:solidFill>
                <a:latin typeface="Lucida Console" panose="020B0609040504020204" pitchFamily="49" charset="0"/>
              </a:rPr>
              <a:t>Onkar Shahapurkar</a:t>
            </a:r>
            <a:endParaRPr lang="en-US" sz="2000" dirty="0">
              <a:latin typeface="Lucida Console" panose="020B0609040504020204" pitchFamily="49"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3798" y="2488049"/>
            <a:ext cx="7416403" cy="1402556"/>
          </a:xfrm>
          <a:prstGeom prst="rect">
            <a:avLst/>
          </a:prstGeom>
          <a:noFill/>
          <a:ln/>
        </p:spPr>
        <p:txBody>
          <a:bodyPr wrap="square" rtlCol="0" anchor="t"/>
          <a:lstStyle/>
          <a:p>
            <a:pPr marL="0" indent="0">
              <a:lnSpc>
                <a:spcPts val="5521"/>
              </a:lnSpc>
              <a:buNone/>
            </a:pPr>
            <a:r>
              <a:rPr lang="en-US" sz="4417" b="1" kern="0" spc="-44" dirty="0">
                <a:solidFill>
                  <a:srgbClr val="000000"/>
                </a:solidFill>
                <a:latin typeface="Montserrat" pitchFamily="34" charset="0"/>
                <a:ea typeface="Montserrat" pitchFamily="34" charset="-122"/>
                <a:cs typeface="Montserrat" pitchFamily="34" charset="-120"/>
              </a:rPr>
              <a:t>Conclusion and Key Takeaways</a:t>
            </a:r>
            <a:endParaRPr lang="en-US" sz="4417" dirty="0"/>
          </a:p>
        </p:txBody>
      </p:sp>
      <p:sp>
        <p:nvSpPr>
          <p:cNvPr id="6" name="Text 3"/>
          <p:cNvSpPr/>
          <p:nvPr/>
        </p:nvSpPr>
        <p:spPr>
          <a:xfrm>
            <a:off x="863798" y="4260771"/>
            <a:ext cx="7416403" cy="1480661"/>
          </a:xfrm>
          <a:prstGeom prst="rect">
            <a:avLst/>
          </a:prstGeom>
          <a:noFill/>
          <a:ln/>
        </p:spPr>
        <p:txBody>
          <a:bodyPr wrap="square" rtlCol="0" anchor="t"/>
          <a:lstStyle/>
          <a:p>
            <a:pPr marL="0" indent="0">
              <a:lnSpc>
                <a:spcPts val="2915"/>
              </a:lnSpc>
              <a:buNone/>
            </a:pPr>
            <a:r>
              <a:rPr lang="en-US" sz="1944" dirty="0">
                <a:solidFill>
                  <a:srgbClr val="3D3838"/>
                </a:solidFill>
                <a:latin typeface="Source Sans Pro" pitchFamily="34" charset="0"/>
                <a:ea typeface="Source Sans Pro" pitchFamily="34" charset="-122"/>
                <a:cs typeface="Source Sans Pro" pitchFamily="34" charset="-120"/>
              </a:rPr>
              <a:t>Phishing attacks are a serious threat, but with awareness and vigilance, we can protect ourselves. Always be cautious of suspicious emails, websites, and requests for personal information. By following best practices, we can stay safe online.</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73046" y="953333"/>
            <a:ext cx="5108377" cy="638532"/>
          </a:xfrm>
          <a:prstGeom prst="rect">
            <a:avLst/>
          </a:prstGeom>
          <a:noFill/>
          <a:ln/>
        </p:spPr>
        <p:txBody>
          <a:bodyPr wrap="none" rtlCol="0" anchor="t"/>
          <a:lstStyle/>
          <a:p>
            <a:pPr marL="0" indent="0">
              <a:lnSpc>
                <a:spcPts val="5028"/>
              </a:lnSpc>
              <a:buNone/>
            </a:pPr>
            <a:r>
              <a:rPr lang="en-US" sz="4022" b="1" kern="0" spc="-40" dirty="0">
                <a:solidFill>
                  <a:srgbClr val="000000"/>
                </a:solidFill>
                <a:latin typeface="Montserrat" pitchFamily="34" charset="0"/>
                <a:ea typeface="Montserrat" pitchFamily="34" charset="-122"/>
                <a:cs typeface="Montserrat" pitchFamily="34" charset="-120"/>
              </a:rPr>
              <a:t>What is Phishing?</a:t>
            </a:r>
            <a:endParaRPr lang="en-US" sz="4022" dirty="0"/>
          </a:p>
        </p:txBody>
      </p:sp>
      <p:sp>
        <p:nvSpPr>
          <p:cNvPr id="6" name="Shape 3"/>
          <p:cNvSpPr/>
          <p:nvPr/>
        </p:nvSpPr>
        <p:spPr>
          <a:xfrm>
            <a:off x="6273046" y="2181701"/>
            <a:ext cx="505658" cy="505658"/>
          </a:xfrm>
          <a:prstGeom prst="roundRect">
            <a:avLst>
              <a:gd name="adj" fmla="val 6668"/>
            </a:avLst>
          </a:prstGeom>
          <a:solidFill>
            <a:srgbClr val="F2EEEE"/>
          </a:solidFill>
          <a:ln/>
        </p:spPr>
      </p:sp>
      <p:sp>
        <p:nvSpPr>
          <p:cNvPr id="7" name="Text 4"/>
          <p:cNvSpPr/>
          <p:nvPr/>
        </p:nvSpPr>
        <p:spPr>
          <a:xfrm>
            <a:off x="6467237" y="2281238"/>
            <a:ext cx="117157" cy="306467"/>
          </a:xfrm>
          <a:prstGeom prst="rect">
            <a:avLst/>
          </a:prstGeom>
          <a:noFill/>
          <a:ln/>
        </p:spPr>
        <p:txBody>
          <a:bodyPr wrap="none" rtlCol="0" anchor="t"/>
          <a:lstStyle/>
          <a:p>
            <a:pPr marL="0" indent="0" algn="ctr">
              <a:lnSpc>
                <a:spcPts val="2413"/>
              </a:lnSpc>
              <a:buNone/>
            </a:pPr>
            <a:r>
              <a:rPr lang="en-US" sz="2413" b="1" kern="0" spc="-24" dirty="0">
                <a:solidFill>
                  <a:srgbClr val="3D3838"/>
                </a:solidFill>
                <a:latin typeface="Montserrat" pitchFamily="34" charset="0"/>
                <a:ea typeface="Montserrat" pitchFamily="34" charset="-122"/>
                <a:cs typeface="Montserrat" pitchFamily="34" charset="-120"/>
              </a:rPr>
              <a:t>1</a:t>
            </a:r>
            <a:endParaRPr lang="en-US" sz="2413" dirty="0"/>
          </a:p>
        </p:txBody>
      </p:sp>
      <p:sp>
        <p:nvSpPr>
          <p:cNvPr id="8" name="Text 5"/>
          <p:cNvSpPr/>
          <p:nvPr/>
        </p:nvSpPr>
        <p:spPr>
          <a:xfrm>
            <a:off x="7003375" y="2181701"/>
            <a:ext cx="2554129" cy="319207"/>
          </a:xfrm>
          <a:prstGeom prst="rect">
            <a:avLst/>
          </a:prstGeom>
          <a:noFill/>
          <a:ln/>
        </p:spPr>
        <p:txBody>
          <a:bodyPr wrap="none" rtlCol="0" anchor="t"/>
          <a:lstStyle/>
          <a:p>
            <a:pPr marL="0" indent="0">
              <a:lnSpc>
                <a:spcPts val="2514"/>
              </a:lnSpc>
              <a:buNone/>
            </a:pPr>
            <a:r>
              <a:rPr lang="en-US" sz="2011" b="1" kern="0" spc="-20" dirty="0">
                <a:solidFill>
                  <a:srgbClr val="3D3838"/>
                </a:solidFill>
                <a:latin typeface="Montserrat" pitchFamily="34" charset="0"/>
                <a:ea typeface="Montserrat" pitchFamily="34" charset="-122"/>
                <a:cs typeface="Montserrat" pitchFamily="34" charset="-120"/>
              </a:rPr>
              <a:t>Deceptive Emails</a:t>
            </a:r>
            <a:endParaRPr lang="en-US" sz="2011" dirty="0"/>
          </a:p>
        </p:txBody>
      </p:sp>
      <p:sp>
        <p:nvSpPr>
          <p:cNvPr id="9" name="Text 6"/>
          <p:cNvSpPr/>
          <p:nvPr/>
        </p:nvSpPr>
        <p:spPr>
          <a:xfrm>
            <a:off x="7003375" y="2635687"/>
            <a:ext cx="2942749" cy="2023110"/>
          </a:xfrm>
          <a:prstGeom prst="rect">
            <a:avLst/>
          </a:prstGeom>
          <a:noFill/>
          <a:ln/>
        </p:spPr>
        <p:txBody>
          <a:bodyPr wrap="square" rtlCol="0" anchor="t"/>
          <a:lstStyle/>
          <a:p>
            <a:pPr marL="0" indent="0">
              <a:lnSpc>
                <a:spcPts val="2655"/>
              </a:lnSpc>
              <a:buNone/>
            </a:pPr>
            <a:r>
              <a:rPr lang="en-US" sz="1770" dirty="0">
                <a:solidFill>
                  <a:srgbClr val="3D3838"/>
                </a:solidFill>
                <a:latin typeface="Source Sans Pro" pitchFamily="34" charset="0"/>
                <a:ea typeface="Source Sans Pro" pitchFamily="34" charset="-122"/>
                <a:cs typeface="Source Sans Pro" pitchFamily="34" charset="-120"/>
              </a:rPr>
              <a:t>Phishing attacks involve emails or messages that appear to be from a legitimate source, but are actually designed to trick you into giving away personal information.</a:t>
            </a:r>
            <a:endParaRPr lang="en-US" sz="1770" dirty="0"/>
          </a:p>
        </p:txBody>
      </p:sp>
      <p:sp>
        <p:nvSpPr>
          <p:cNvPr id="10" name="Shape 7"/>
          <p:cNvSpPr/>
          <p:nvPr/>
        </p:nvSpPr>
        <p:spPr>
          <a:xfrm>
            <a:off x="10170795" y="2181701"/>
            <a:ext cx="505658" cy="505658"/>
          </a:xfrm>
          <a:prstGeom prst="roundRect">
            <a:avLst>
              <a:gd name="adj" fmla="val 6668"/>
            </a:avLst>
          </a:prstGeom>
          <a:solidFill>
            <a:srgbClr val="F2EEEE"/>
          </a:solidFill>
          <a:ln/>
        </p:spPr>
      </p:sp>
      <p:sp>
        <p:nvSpPr>
          <p:cNvPr id="11" name="Text 8"/>
          <p:cNvSpPr/>
          <p:nvPr/>
        </p:nvSpPr>
        <p:spPr>
          <a:xfrm>
            <a:off x="10334744" y="2281238"/>
            <a:ext cx="177760" cy="306467"/>
          </a:xfrm>
          <a:prstGeom prst="rect">
            <a:avLst/>
          </a:prstGeom>
          <a:noFill/>
          <a:ln/>
        </p:spPr>
        <p:txBody>
          <a:bodyPr wrap="none" rtlCol="0" anchor="t"/>
          <a:lstStyle/>
          <a:p>
            <a:pPr marL="0" indent="0" algn="ctr">
              <a:lnSpc>
                <a:spcPts val="2413"/>
              </a:lnSpc>
              <a:buNone/>
            </a:pPr>
            <a:r>
              <a:rPr lang="en-US" sz="2413" b="1" kern="0" spc="-24" dirty="0">
                <a:solidFill>
                  <a:srgbClr val="3D3838"/>
                </a:solidFill>
                <a:latin typeface="Montserrat" pitchFamily="34" charset="0"/>
                <a:ea typeface="Montserrat" pitchFamily="34" charset="-122"/>
                <a:cs typeface="Montserrat" pitchFamily="34" charset="-120"/>
              </a:rPr>
              <a:t>2</a:t>
            </a:r>
            <a:endParaRPr lang="en-US" sz="2413" dirty="0"/>
          </a:p>
        </p:txBody>
      </p:sp>
      <p:sp>
        <p:nvSpPr>
          <p:cNvPr id="12" name="Text 9"/>
          <p:cNvSpPr/>
          <p:nvPr/>
        </p:nvSpPr>
        <p:spPr>
          <a:xfrm>
            <a:off x="10901124" y="2181701"/>
            <a:ext cx="2554129" cy="319207"/>
          </a:xfrm>
          <a:prstGeom prst="rect">
            <a:avLst/>
          </a:prstGeom>
          <a:noFill/>
          <a:ln/>
        </p:spPr>
        <p:txBody>
          <a:bodyPr wrap="none" rtlCol="0" anchor="t"/>
          <a:lstStyle/>
          <a:p>
            <a:pPr marL="0" indent="0">
              <a:lnSpc>
                <a:spcPts val="2514"/>
              </a:lnSpc>
              <a:buNone/>
            </a:pPr>
            <a:r>
              <a:rPr lang="en-US" sz="2011" b="1" kern="0" spc="-20" dirty="0">
                <a:solidFill>
                  <a:srgbClr val="3D3838"/>
                </a:solidFill>
                <a:latin typeface="Montserrat" pitchFamily="34" charset="0"/>
                <a:ea typeface="Montserrat" pitchFamily="34" charset="-122"/>
                <a:cs typeface="Montserrat" pitchFamily="34" charset="-120"/>
              </a:rPr>
              <a:t>Stolen Information</a:t>
            </a:r>
            <a:endParaRPr lang="en-US" sz="2011" dirty="0"/>
          </a:p>
        </p:txBody>
      </p:sp>
      <p:sp>
        <p:nvSpPr>
          <p:cNvPr id="13" name="Text 10"/>
          <p:cNvSpPr/>
          <p:nvPr/>
        </p:nvSpPr>
        <p:spPr>
          <a:xfrm>
            <a:off x="10901124" y="2635687"/>
            <a:ext cx="2942749" cy="1685925"/>
          </a:xfrm>
          <a:prstGeom prst="rect">
            <a:avLst/>
          </a:prstGeom>
          <a:noFill/>
          <a:ln/>
        </p:spPr>
        <p:txBody>
          <a:bodyPr wrap="square" rtlCol="0" anchor="t"/>
          <a:lstStyle/>
          <a:p>
            <a:pPr marL="0" indent="0">
              <a:lnSpc>
                <a:spcPts val="2655"/>
              </a:lnSpc>
              <a:buNone/>
            </a:pPr>
            <a:r>
              <a:rPr lang="en-US" sz="1770" dirty="0">
                <a:solidFill>
                  <a:srgbClr val="3D3838"/>
                </a:solidFill>
                <a:latin typeface="Source Sans Pro" pitchFamily="34" charset="0"/>
                <a:ea typeface="Source Sans Pro" pitchFamily="34" charset="-122"/>
                <a:cs typeface="Source Sans Pro" pitchFamily="34" charset="-120"/>
              </a:rPr>
              <a:t>The goal of a phishing attack is to steal your sensitive data, such as your login credentials, credit card information, or social security number.</a:t>
            </a:r>
            <a:endParaRPr lang="en-US" sz="1770" dirty="0"/>
          </a:p>
        </p:txBody>
      </p:sp>
      <p:sp>
        <p:nvSpPr>
          <p:cNvPr id="14" name="Shape 11"/>
          <p:cNvSpPr/>
          <p:nvPr/>
        </p:nvSpPr>
        <p:spPr>
          <a:xfrm>
            <a:off x="6273046" y="5136237"/>
            <a:ext cx="505658" cy="505658"/>
          </a:xfrm>
          <a:prstGeom prst="roundRect">
            <a:avLst>
              <a:gd name="adj" fmla="val 6668"/>
            </a:avLst>
          </a:prstGeom>
          <a:solidFill>
            <a:srgbClr val="F2EEEE"/>
          </a:solidFill>
          <a:ln/>
        </p:spPr>
      </p:sp>
      <p:sp>
        <p:nvSpPr>
          <p:cNvPr id="15" name="Text 12"/>
          <p:cNvSpPr/>
          <p:nvPr/>
        </p:nvSpPr>
        <p:spPr>
          <a:xfrm>
            <a:off x="6436638" y="5235773"/>
            <a:ext cx="178475" cy="306467"/>
          </a:xfrm>
          <a:prstGeom prst="rect">
            <a:avLst/>
          </a:prstGeom>
          <a:noFill/>
          <a:ln/>
        </p:spPr>
        <p:txBody>
          <a:bodyPr wrap="none" rtlCol="0" anchor="t"/>
          <a:lstStyle/>
          <a:p>
            <a:pPr marL="0" indent="0" algn="ctr">
              <a:lnSpc>
                <a:spcPts val="2413"/>
              </a:lnSpc>
              <a:buNone/>
            </a:pPr>
            <a:r>
              <a:rPr lang="en-US" sz="2413" b="1" kern="0" spc="-24" dirty="0">
                <a:solidFill>
                  <a:srgbClr val="3D3838"/>
                </a:solidFill>
                <a:latin typeface="Montserrat" pitchFamily="34" charset="0"/>
                <a:ea typeface="Montserrat" pitchFamily="34" charset="-122"/>
                <a:cs typeface="Montserrat" pitchFamily="34" charset="-120"/>
              </a:rPr>
              <a:t>3</a:t>
            </a:r>
            <a:endParaRPr lang="en-US" sz="2413" dirty="0"/>
          </a:p>
        </p:txBody>
      </p:sp>
      <p:sp>
        <p:nvSpPr>
          <p:cNvPr id="16" name="Text 13"/>
          <p:cNvSpPr/>
          <p:nvPr/>
        </p:nvSpPr>
        <p:spPr>
          <a:xfrm>
            <a:off x="7003375" y="5136237"/>
            <a:ext cx="2554129" cy="319207"/>
          </a:xfrm>
          <a:prstGeom prst="rect">
            <a:avLst/>
          </a:prstGeom>
          <a:noFill/>
          <a:ln/>
        </p:spPr>
        <p:txBody>
          <a:bodyPr wrap="none" rtlCol="0" anchor="t"/>
          <a:lstStyle/>
          <a:p>
            <a:pPr marL="0" indent="0">
              <a:lnSpc>
                <a:spcPts val="2514"/>
              </a:lnSpc>
              <a:buNone/>
            </a:pPr>
            <a:r>
              <a:rPr lang="en-US" sz="2011" b="1" kern="0" spc="-20" dirty="0">
                <a:solidFill>
                  <a:srgbClr val="3D3838"/>
                </a:solidFill>
                <a:latin typeface="Montserrat" pitchFamily="34" charset="0"/>
                <a:ea typeface="Montserrat" pitchFamily="34" charset="-122"/>
                <a:cs typeface="Montserrat" pitchFamily="34" charset="-120"/>
              </a:rPr>
              <a:t>Financial Loss</a:t>
            </a:r>
            <a:endParaRPr lang="en-US" sz="2011" dirty="0"/>
          </a:p>
        </p:txBody>
      </p:sp>
      <p:sp>
        <p:nvSpPr>
          <p:cNvPr id="17" name="Text 14"/>
          <p:cNvSpPr/>
          <p:nvPr/>
        </p:nvSpPr>
        <p:spPr>
          <a:xfrm>
            <a:off x="7003375" y="5590223"/>
            <a:ext cx="2942749" cy="1685925"/>
          </a:xfrm>
          <a:prstGeom prst="rect">
            <a:avLst/>
          </a:prstGeom>
          <a:noFill/>
          <a:ln/>
        </p:spPr>
        <p:txBody>
          <a:bodyPr wrap="square" rtlCol="0" anchor="t"/>
          <a:lstStyle/>
          <a:p>
            <a:pPr marL="0" indent="0">
              <a:lnSpc>
                <a:spcPts val="2655"/>
              </a:lnSpc>
              <a:buNone/>
            </a:pPr>
            <a:r>
              <a:rPr lang="en-US" sz="1770" dirty="0">
                <a:solidFill>
                  <a:srgbClr val="3D3838"/>
                </a:solidFill>
                <a:latin typeface="Source Sans Pro" pitchFamily="34" charset="0"/>
                <a:ea typeface="Source Sans Pro" pitchFamily="34" charset="-122"/>
                <a:cs typeface="Source Sans Pro" pitchFamily="34" charset="-120"/>
              </a:rPr>
              <a:t>Once the attackers have your information, they can use it to gain access to your accounts, make unauthorized purchases, or even steal your identity.</a:t>
            </a:r>
            <a:endParaRPr lang="en-US" sz="1770" dirty="0"/>
          </a:p>
        </p:txBody>
      </p:sp>
      <p:sp>
        <p:nvSpPr>
          <p:cNvPr id="18" name="Shape 15"/>
          <p:cNvSpPr/>
          <p:nvPr/>
        </p:nvSpPr>
        <p:spPr>
          <a:xfrm>
            <a:off x="10170795" y="5136237"/>
            <a:ext cx="505658" cy="505658"/>
          </a:xfrm>
          <a:prstGeom prst="roundRect">
            <a:avLst>
              <a:gd name="adj" fmla="val 6668"/>
            </a:avLst>
          </a:prstGeom>
          <a:solidFill>
            <a:srgbClr val="F2EEEE"/>
          </a:solidFill>
          <a:ln/>
        </p:spPr>
      </p:sp>
      <p:sp>
        <p:nvSpPr>
          <p:cNvPr id="19" name="Text 16"/>
          <p:cNvSpPr/>
          <p:nvPr/>
        </p:nvSpPr>
        <p:spPr>
          <a:xfrm>
            <a:off x="10319504" y="5235773"/>
            <a:ext cx="208121" cy="306467"/>
          </a:xfrm>
          <a:prstGeom prst="rect">
            <a:avLst/>
          </a:prstGeom>
          <a:noFill/>
          <a:ln/>
        </p:spPr>
        <p:txBody>
          <a:bodyPr wrap="none" rtlCol="0" anchor="t"/>
          <a:lstStyle/>
          <a:p>
            <a:pPr marL="0" indent="0" algn="ctr">
              <a:lnSpc>
                <a:spcPts val="2413"/>
              </a:lnSpc>
              <a:buNone/>
            </a:pPr>
            <a:r>
              <a:rPr lang="en-US" sz="2413" b="1" kern="0" spc="-24" dirty="0">
                <a:solidFill>
                  <a:srgbClr val="3D3838"/>
                </a:solidFill>
                <a:latin typeface="Montserrat" pitchFamily="34" charset="0"/>
                <a:ea typeface="Montserrat" pitchFamily="34" charset="-122"/>
                <a:cs typeface="Montserrat" pitchFamily="34" charset="-120"/>
              </a:rPr>
              <a:t>4</a:t>
            </a:r>
            <a:endParaRPr lang="en-US" sz="2413" dirty="0"/>
          </a:p>
        </p:txBody>
      </p:sp>
      <p:sp>
        <p:nvSpPr>
          <p:cNvPr id="20" name="Text 17"/>
          <p:cNvSpPr/>
          <p:nvPr/>
        </p:nvSpPr>
        <p:spPr>
          <a:xfrm>
            <a:off x="10901124" y="5136237"/>
            <a:ext cx="2554129" cy="319207"/>
          </a:xfrm>
          <a:prstGeom prst="rect">
            <a:avLst/>
          </a:prstGeom>
          <a:noFill/>
          <a:ln/>
        </p:spPr>
        <p:txBody>
          <a:bodyPr wrap="none" rtlCol="0" anchor="t"/>
          <a:lstStyle/>
          <a:p>
            <a:pPr marL="0" indent="0">
              <a:lnSpc>
                <a:spcPts val="2514"/>
              </a:lnSpc>
              <a:buNone/>
            </a:pPr>
            <a:r>
              <a:rPr lang="en-US" sz="2011" b="1" kern="0" spc="-20" dirty="0">
                <a:solidFill>
                  <a:srgbClr val="3D3838"/>
                </a:solidFill>
                <a:latin typeface="Montserrat" pitchFamily="34" charset="0"/>
                <a:ea typeface="Montserrat" pitchFamily="34" charset="-122"/>
                <a:cs typeface="Montserrat" pitchFamily="34" charset="-120"/>
              </a:rPr>
              <a:t>Cybercrime</a:t>
            </a:r>
            <a:endParaRPr lang="en-US" sz="2011" dirty="0"/>
          </a:p>
        </p:txBody>
      </p:sp>
      <p:sp>
        <p:nvSpPr>
          <p:cNvPr id="21" name="Text 18"/>
          <p:cNvSpPr/>
          <p:nvPr/>
        </p:nvSpPr>
        <p:spPr>
          <a:xfrm>
            <a:off x="10901124" y="5590223"/>
            <a:ext cx="2942749" cy="1348740"/>
          </a:xfrm>
          <a:prstGeom prst="rect">
            <a:avLst/>
          </a:prstGeom>
          <a:noFill/>
          <a:ln/>
        </p:spPr>
        <p:txBody>
          <a:bodyPr wrap="square" rtlCol="0" anchor="t"/>
          <a:lstStyle/>
          <a:p>
            <a:pPr marL="0" indent="0">
              <a:lnSpc>
                <a:spcPts val="2655"/>
              </a:lnSpc>
              <a:buNone/>
            </a:pPr>
            <a:r>
              <a:rPr lang="en-US" sz="1770" dirty="0">
                <a:solidFill>
                  <a:srgbClr val="3D3838"/>
                </a:solidFill>
                <a:latin typeface="Source Sans Pro" pitchFamily="34" charset="0"/>
                <a:ea typeface="Source Sans Pro" pitchFamily="34" charset="-122"/>
                <a:cs typeface="Source Sans Pro" pitchFamily="34" charset="-120"/>
              </a:rPr>
              <a:t>Phishing is a common form of cybercrime and can have serious consequences for individuals and businesses.</a:t>
            </a:r>
            <a:endParaRPr lang="en-US" sz="177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863798" y="1935361"/>
            <a:ext cx="7552015" cy="701278"/>
          </a:xfrm>
          <a:prstGeom prst="rect">
            <a:avLst/>
          </a:prstGeom>
          <a:noFill/>
          <a:ln/>
        </p:spPr>
        <p:txBody>
          <a:bodyPr wrap="none" rtlCol="0" anchor="t"/>
          <a:lstStyle/>
          <a:p>
            <a:pPr marL="0" indent="0">
              <a:lnSpc>
                <a:spcPts val="5521"/>
              </a:lnSpc>
              <a:buNone/>
            </a:pPr>
            <a:r>
              <a:rPr lang="en-US" sz="4417" b="1" kern="0" spc="-44" dirty="0">
                <a:solidFill>
                  <a:srgbClr val="000000"/>
                </a:solidFill>
                <a:latin typeface="Montserrat" pitchFamily="34" charset="0"/>
                <a:ea typeface="Montserrat" pitchFamily="34" charset="-122"/>
                <a:cs typeface="Montserrat" pitchFamily="34" charset="-120"/>
              </a:rPr>
              <a:t>Common Phishing Tactics</a:t>
            </a:r>
            <a:endParaRPr lang="en-US" sz="4417" dirty="0"/>
          </a:p>
        </p:txBody>
      </p:sp>
      <p:sp>
        <p:nvSpPr>
          <p:cNvPr id="5" name="Text 3"/>
          <p:cNvSpPr/>
          <p:nvPr/>
        </p:nvSpPr>
        <p:spPr>
          <a:xfrm>
            <a:off x="863798" y="3253621"/>
            <a:ext cx="3655814" cy="350639"/>
          </a:xfrm>
          <a:prstGeom prst="rect">
            <a:avLst/>
          </a:prstGeom>
          <a:noFill/>
          <a:ln/>
        </p:spPr>
        <p:txBody>
          <a:bodyPr wrap="none" rtlCol="0" anchor="t"/>
          <a:lstStyle/>
          <a:p>
            <a:pPr marL="0" indent="0">
              <a:lnSpc>
                <a:spcPts val="2761"/>
              </a:lnSpc>
              <a:buNone/>
            </a:pPr>
            <a:r>
              <a:rPr lang="en-US" sz="2209" b="1" kern="0" spc="-22" dirty="0">
                <a:solidFill>
                  <a:srgbClr val="000000"/>
                </a:solidFill>
                <a:latin typeface="Montserrat" pitchFamily="34" charset="0"/>
                <a:ea typeface="Montserrat" pitchFamily="34" charset="-122"/>
                <a:cs typeface="Montserrat" pitchFamily="34" charset="-120"/>
              </a:rPr>
              <a:t>Spoofed Email Addresses</a:t>
            </a:r>
            <a:endParaRPr lang="en-US" sz="2209" dirty="0"/>
          </a:p>
        </p:txBody>
      </p:sp>
      <p:sp>
        <p:nvSpPr>
          <p:cNvPr id="6" name="Text 4"/>
          <p:cNvSpPr/>
          <p:nvPr/>
        </p:nvSpPr>
        <p:spPr>
          <a:xfrm>
            <a:off x="863798" y="3851077"/>
            <a:ext cx="3898940" cy="1850827"/>
          </a:xfrm>
          <a:prstGeom prst="rect">
            <a:avLst/>
          </a:prstGeom>
          <a:noFill/>
          <a:ln/>
        </p:spPr>
        <p:txBody>
          <a:bodyPr wrap="square" rtlCol="0" anchor="t"/>
          <a:lstStyle/>
          <a:p>
            <a:pPr marL="0" indent="0">
              <a:lnSpc>
                <a:spcPts val="2915"/>
              </a:lnSpc>
              <a:buNone/>
            </a:pPr>
            <a:r>
              <a:rPr lang="en-US" sz="1944" dirty="0">
                <a:solidFill>
                  <a:srgbClr val="3D3838"/>
                </a:solidFill>
                <a:latin typeface="Source Sans Pro" pitchFamily="34" charset="0"/>
                <a:ea typeface="Source Sans Pro" pitchFamily="34" charset="-122"/>
                <a:cs typeface="Source Sans Pro" pitchFamily="34" charset="-120"/>
              </a:rPr>
              <a:t>Phishers often use fake email addresses that closely resemble those of legitimate organizations. They might mimic a bank, online retailer, or government agency.</a:t>
            </a:r>
            <a:endParaRPr lang="en-US" sz="1944" dirty="0"/>
          </a:p>
        </p:txBody>
      </p:sp>
      <p:sp>
        <p:nvSpPr>
          <p:cNvPr id="7" name="Text 5"/>
          <p:cNvSpPr/>
          <p:nvPr/>
        </p:nvSpPr>
        <p:spPr>
          <a:xfrm>
            <a:off x="5372576" y="3253621"/>
            <a:ext cx="2804874" cy="350639"/>
          </a:xfrm>
          <a:prstGeom prst="rect">
            <a:avLst/>
          </a:prstGeom>
          <a:noFill/>
          <a:ln/>
        </p:spPr>
        <p:txBody>
          <a:bodyPr wrap="none" rtlCol="0" anchor="t"/>
          <a:lstStyle/>
          <a:p>
            <a:pPr marL="0" indent="0">
              <a:lnSpc>
                <a:spcPts val="2761"/>
              </a:lnSpc>
              <a:buNone/>
            </a:pPr>
            <a:r>
              <a:rPr lang="en-US" sz="2209" b="1" kern="0" spc="-22" dirty="0">
                <a:solidFill>
                  <a:srgbClr val="000000"/>
                </a:solidFill>
                <a:latin typeface="Montserrat" pitchFamily="34" charset="0"/>
                <a:ea typeface="Montserrat" pitchFamily="34" charset="-122"/>
                <a:cs typeface="Montserrat" pitchFamily="34" charset="-120"/>
              </a:rPr>
              <a:t>Urgent Tone</a:t>
            </a:r>
            <a:endParaRPr lang="en-US" sz="2209" dirty="0"/>
          </a:p>
        </p:txBody>
      </p:sp>
      <p:sp>
        <p:nvSpPr>
          <p:cNvPr id="8" name="Text 6"/>
          <p:cNvSpPr/>
          <p:nvPr/>
        </p:nvSpPr>
        <p:spPr>
          <a:xfrm>
            <a:off x="5372576" y="3851077"/>
            <a:ext cx="3898940" cy="2220992"/>
          </a:xfrm>
          <a:prstGeom prst="rect">
            <a:avLst/>
          </a:prstGeom>
          <a:noFill/>
          <a:ln/>
        </p:spPr>
        <p:txBody>
          <a:bodyPr wrap="square" rtlCol="0" anchor="t"/>
          <a:lstStyle/>
          <a:p>
            <a:pPr marL="0" indent="0">
              <a:lnSpc>
                <a:spcPts val="2915"/>
              </a:lnSpc>
              <a:buNone/>
            </a:pPr>
            <a:r>
              <a:rPr lang="en-US" sz="1944" dirty="0">
                <a:solidFill>
                  <a:srgbClr val="3D3838"/>
                </a:solidFill>
                <a:latin typeface="Source Sans Pro" pitchFamily="34" charset="0"/>
                <a:ea typeface="Source Sans Pro" pitchFamily="34" charset="-122"/>
                <a:cs typeface="Source Sans Pro" pitchFamily="34" charset="-120"/>
              </a:rPr>
              <a:t>Phishing emails often use a sense of urgency or fear to pressure you into clicking a link or providing information. They might claim your account is compromised or that you need to verify your identity.</a:t>
            </a:r>
            <a:endParaRPr lang="en-US" sz="1944" dirty="0"/>
          </a:p>
        </p:txBody>
      </p:sp>
      <p:sp>
        <p:nvSpPr>
          <p:cNvPr id="9" name="Text 7"/>
          <p:cNvSpPr/>
          <p:nvPr/>
        </p:nvSpPr>
        <p:spPr>
          <a:xfrm>
            <a:off x="9881354" y="3253621"/>
            <a:ext cx="2804874" cy="350639"/>
          </a:xfrm>
          <a:prstGeom prst="rect">
            <a:avLst/>
          </a:prstGeom>
          <a:noFill/>
          <a:ln/>
        </p:spPr>
        <p:txBody>
          <a:bodyPr wrap="none" rtlCol="0" anchor="t"/>
          <a:lstStyle/>
          <a:p>
            <a:pPr marL="0" indent="0">
              <a:lnSpc>
                <a:spcPts val="2761"/>
              </a:lnSpc>
              <a:buNone/>
            </a:pPr>
            <a:r>
              <a:rPr lang="en-US" sz="2209" b="1" kern="0" spc="-22" dirty="0">
                <a:solidFill>
                  <a:srgbClr val="000000"/>
                </a:solidFill>
                <a:latin typeface="Montserrat" pitchFamily="34" charset="0"/>
                <a:ea typeface="Montserrat" pitchFamily="34" charset="-122"/>
                <a:cs typeface="Montserrat" pitchFamily="34" charset="-120"/>
              </a:rPr>
              <a:t>Fake Websites</a:t>
            </a:r>
            <a:endParaRPr lang="en-US" sz="2209" dirty="0"/>
          </a:p>
        </p:txBody>
      </p:sp>
      <p:sp>
        <p:nvSpPr>
          <p:cNvPr id="10" name="Text 8"/>
          <p:cNvSpPr/>
          <p:nvPr/>
        </p:nvSpPr>
        <p:spPr>
          <a:xfrm>
            <a:off x="9881354" y="3851077"/>
            <a:ext cx="3898940" cy="1850827"/>
          </a:xfrm>
          <a:prstGeom prst="rect">
            <a:avLst/>
          </a:prstGeom>
          <a:noFill/>
          <a:ln/>
        </p:spPr>
        <p:txBody>
          <a:bodyPr wrap="square" rtlCol="0" anchor="t"/>
          <a:lstStyle/>
          <a:p>
            <a:pPr marL="0" indent="0">
              <a:lnSpc>
                <a:spcPts val="2915"/>
              </a:lnSpc>
              <a:buNone/>
            </a:pPr>
            <a:r>
              <a:rPr lang="en-US" sz="1944" dirty="0">
                <a:solidFill>
                  <a:srgbClr val="3D3838"/>
                </a:solidFill>
                <a:latin typeface="Source Sans Pro" pitchFamily="34" charset="0"/>
                <a:ea typeface="Source Sans Pro" pitchFamily="34" charset="-122"/>
                <a:cs typeface="Source Sans Pro" pitchFamily="34" charset="-120"/>
              </a:rPr>
              <a:t>Phishing emails might include links to fake websites that look identical to real ones. These websites are designed to trick you into entering your sensitive information.</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04718" y="1359456"/>
            <a:ext cx="5565219" cy="490776"/>
          </a:xfrm>
          <a:prstGeom prst="rect">
            <a:avLst/>
          </a:prstGeom>
          <a:noFill/>
          <a:ln/>
        </p:spPr>
        <p:txBody>
          <a:bodyPr wrap="none" rtlCol="0" anchor="t"/>
          <a:lstStyle/>
          <a:p>
            <a:pPr marL="0" indent="0">
              <a:lnSpc>
                <a:spcPts val="3865"/>
              </a:lnSpc>
              <a:buNone/>
            </a:pPr>
            <a:r>
              <a:rPr lang="en-US" sz="3092" b="1" kern="0" spc="-31" dirty="0">
                <a:solidFill>
                  <a:srgbClr val="000000"/>
                </a:solidFill>
                <a:latin typeface="Montserrat" pitchFamily="34" charset="0"/>
                <a:ea typeface="Montserrat" pitchFamily="34" charset="-122"/>
                <a:cs typeface="Montserrat" pitchFamily="34" charset="-120"/>
              </a:rPr>
              <a:t>Identifying Phishing Emails</a:t>
            </a:r>
            <a:endParaRPr lang="en-US" sz="3092" dirty="0"/>
          </a:p>
        </p:txBody>
      </p:sp>
      <p:sp>
        <p:nvSpPr>
          <p:cNvPr id="6" name="Shape 3"/>
          <p:cNvSpPr/>
          <p:nvPr/>
        </p:nvSpPr>
        <p:spPr>
          <a:xfrm>
            <a:off x="852368" y="2109311"/>
            <a:ext cx="22860" cy="4760714"/>
          </a:xfrm>
          <a:prstGeom prst="roundRect">
            <a:avLst>
              <a:gd name="adj" fmla="val 113374"/>
            </a:avLst>
          </a:prstGeom>
          <a:solidFill>
            <a:srgbClr val="D8D4D4"/>
          </a:solidFill>
          <a:ln/>
        </p:spPr>
      </p:sp>
      <p:sp>
        <p:nvSpPr>
          <p:cNvPr id="7" name="Shape 4"/>
          <p:cNvSpPr/>
          <p:nvPr/>
        </p:nvSpPr>
        <p:spPr>
          <a:xfrm>
            <a:off x="1035308" y="2486501"/>
            <a:ext cx="604718" cy="22860"/>
          </a:xfrm>
          <a:prstGeom prst="roundRect">
            <a:avLst>
              <a:gd name="adj" fmla="val 113374"/>
            </a:avLst>
          </a:prstGeom>
          <a:solidFill>
            <a:srgbClr val="D8D4D4"/>
          </a:solidFill>
          <a:ln/>
        </p:spPr>
      </p:sp>
      <p:sp>
        <p:nvSpPr>
          <p:cNvPr id="8" name="Shape 5"/>
          <p:cNvSpPr/>
          <p:nvPr/>
        </p:nvSpPr>
        <p:spPr>
          <a:xfrm>
            <a:off x="669429" y="2303621"/>
            <a:ext cx="388739" cy="388739"/>
          </a:xfrm>
          <a:prstGeom prst="roundRect">
            <a:avLst>
              <a:gd name="adj" fmla="val 6667"/>
            </a:avLst>
          </a:prstGeom>
          <a:solidFill>
            <a:srgbClr val="F2EEEE"/>
          </a:solidFill>
          <a:ln/>
        </p:spPr>
      </p:sp>
      <p:sp>
        <p:nvSpPr>
          <p:cNvPr id="9" name="Text 6"/>
          <p:cNvSpPr/>
          <p:nvPr/>
        </p:nvSpPr>
        <p:spPr>
          <a:xfrm>
            <a:off x="818733" y="2380178"/>
            <a:ext cx="90011" cy="235625"/>
          </a:xfrm>
          <a:prstGeom prst="rect">
            <a:avLst/>
          </a:prstGeom>
          <a:noFill/>
          <a:ln/>
        </p:spPr>
        <p:txBody>
          <a:bodyPr wrap="none" rtlCol="0" anchor="t"/>
          <a:lstStyle/>
          <a:p>
            <a:pPr marL="0" indent="0" algn="ctr">
              <a:lnSpc>
                <a:spcPts val="1855"/>
              </a:lnSpc>
              <a:buNone/>
            </a:pPr>
            <a:r>
              <a:rPr lang="en-US" sz="1855" b="1" kern="0" spc="-19" dirty="0">
                <a:solidFill>
                  <a:srgbClr val="3D3838"/>
                </a:solidFill>
                <a:latin typeface="Montserrat" pitchFamily="34" charset="0"/>
                <a:ea typeface="Montserrat" pitchFamily="34" charset="-122"/>
                <a:cs typeface="Montserrat" pitchFamily="34" charset="-120"/>
              </a:rPr>
              <a:t>1</a:t>
            </a:r>
            <a:endParaRPr lang="en-US" sz="1855" dirty="0"/>
          </a:p>
        </p:txBody>
      </p:sp>
      <p:sp>
        <p:nvSpPr>
          <p:cNvPr id="10" name="Text 7"/>
          <p:cNvSpPr/>
          <p:nvPr/>
        </p:nvSpPr>
        <p:spPr>
          <a:xfrm>
            <a:off x="1814036" y="2282071"/>
            <a:ext cx="2679144" cy="245388"/>
          </a:xfrm>
          <a:prstGeom prst="rect">
            <a:avLst/>
          </a:prstGeom>
          <a:noFill/>
          <a:ln/>
        </p:spPr>
        <p:txBody>
          <a:bodyPr wrap="none" rtlCol="0" anchor="t"/>
          <a:lstStyle/>
          <a:p>
            <a:pPr marL="0" indent="0" algn="l">
              <a:lnSpc>
                <a:spcPts val="1933"/>
              </a:lnSpc>
              <a:buNone/>
            </a:pPr>
            <a:r>
              <a:rPr lang="en-US" sz="1546" b="1" kern="0" spc="-15" dirty="0">
                <a:solidFill>
                  <a:srgbClr val="3D3838"/>
                </a:solidFill>
                <a:latin typeface="Montserrat" pitchFamily="34" charset="0"/>
                <a:ea typeface="Montserrat" pitchFamily="34" charset="-122"/>
                <a:cs typeface="Montserrat" pitchFamily="34" charset="-120"/>
              </a:rPr>
              <a:t>Check the Sender Address</a:t>
            </a:r>
            <a:endParaRPr lang="en-US" sz="1546" dirty="0"/>
          </a:p>
        </p:txBody>
      </p:sp>
      <p:sp>
        <p:nvSpPr>
          <p:cNvPr id="11" name="Text 8"/>
          <p:cNvSpPr/>
          <p:nvPr/>
        </p:nvSpPr>
        <p:spPr>
          <a:xfrm>
            <a:off x="1814036" y="2631043"/>
            <a:ext cx="6725245" cy="518160"/>
          </a:xfrm>
          <a:prstGeom prst="rect">
            <a:avLst/>
          </a:prstGeom>
          <a:noFill/>
          <a:ln/>
        </p:spPr>
        <p:txBody>
          <a:bodyPr wrap="square" rtlCol="0" anchor="t"/>
          <a:lstStyle/>
          <a:p>
            <a:pPr marL="0" indent="0" algn="l">
              <a:lnSpc>
                <a:spcPts val="2041"/>
              </a:lnSpc>
              <a:buNone/>
            </a:pPr>
            <a:r>
              <a:rPr lang="en-US" sz="1360" dirty="0">
                <a:solidFill>
                  <a:srgbClr val="3D3838"/>
                </a:solidFill>
                <a:latin typeface="Source Sans Pro" pitchFamily="34" charset="0"/>
                <a:ea typeface="Source Sans Pro" pitchFamily="34" charset="-122"/>
                <a:cs typeface="Source Sans Pro" pitchFamily="34" charset="-120"/>
              </a:rPr>
              <a:t>Always carefully examine the email address of the sender. It should match the organization that it claims to be from. Be wary of misspellings or odd domains.</a:t>
            </a:r>
            <a:endParaRPr lang="en-US" sz="1360" dirty="0"/>
          </a:p>
        </p:txBody>
      </p:sp>
      <p:sp>
        <p:nvSpPr>
          <p:cNvPr id="12" name="Shape 9"/>
          <p:cNvSpPr/>
          <p:nvPr/>
        </p:nvSpPr>
        <p:spPr>
          <a:xfrm>
            <a:off x="1035308" y="3871913"/>
            <a:ext cx="604718" cy="22860"/>
          </a:xfrm>
          <a:prstGeom prst="roundRect">
            <a:avLst>
              <a:gd name="adj" fmla="val 113374"/>
            </a:avLst>
          </a:prstGeom>
          <a:solidFill>
            <a:srgbClr val="D8D4D4"/>
          </a:solidFill>
          <a:ln/>
        </p:spPr>
      </p:sp>
      <p:sp>
        <p:nvSpPr>
          <p:cNvPr id="13" name="Shape 10"/>
          <p:cNvSpPr/>
          <p:nvPr/>
        </p:nvSpPr>
        <p:spPr>
          <a:xfrm>
            <a:off x="669429" y="3689032"/>
            <a:ext cx="388739" cy="388739"/>
          </a:xfrm>
          <a:prstGeom prst="roundRect">
            <a:avLst>
              <a:gd name="adj" fmla="val 6667"/>
            </a:avLst>
          </a:prstGeom>
          <a:solidFill>
            <a:srgbClr val="F2EEEE"/>
          </a:solidFill>
          <a:ln/>
        </p:spPr>
      </p:sp>
      <p:sp>
        <p:nvSpPr>
          <p:cNvPr id="14" name="Text 11"/>
          <p:cNvSpPr/>
          <p:nvPr/>
        </p:nvSpPr>
        <p:spPr>
          <a:xfrm>
            <a:off x="795397" y="3765590"/>
            <a:ext cx="136684" cy="235625"/>
          </a:xfrm>
          <a:prstGeom prst="rect">
            <a:avLst/>
          </a:prstGeom>
          <a:noFill/>
          <a:ln/>
        </p:spPr>
        <p:txBody>
          <a:bodyPr wrap="none" rtlCol="0" anchor="t"/>
          <a:lstStyle/>
          <a:p>
            <a:pPr marL="0" indent="0" algn="ctr">
              <a:lnSpc>
                <a:spcPts val="1855"/>
              </a:lnSpc>
              <a:buNone/>
            </a:pPr>
            <a:r>
              <a:rPr lang="en-US" sz="1855" b="1" kern="0" spc="-19" dirty="0">
                <a:solidFill>
                  <a:srgbClr val="3D3838"/>
                </a:solidFill>
                <a:latin typeface="Montserrat" pitchFamily="34" charset="0"/>
                <a:ea typeface="Montserrat" pitchFamily="34" charset="-122"/>
                <a:cs typeface="Montserrat" pitchFamily="34" charset="-120"/>
              </a:rPr>
              <a:t>2</a:t>
            </a:r>
            <a:endParaRPr lang="en-US" sz="1855" dirty="0"/>
          </a:p>
        </p:txBody>
      </p:sp>
      <p:sp>
        <p:nvSpPr>
          <p:cNvPr id="15" name="Text 12"/>
          <p:cNvSpPr/>
          <p:nvPr/>
        </p:nvSpPr>
        <p:spPr>
          <a:xfrm>
            <a:off x="1814036" y="3667482"/>
            <a:ext cx="1963341" cy="245388"/>
          </a:xfrm>
          <a:prstGeom prst="rect">
            <a:avLst/>
          </a:prstGeom>
          <a:noFill/>
          <a:ln/>
        </p:spPr>
        <p:txBody>
          <a:bodyPr wrap="none" rtlCol="0" anchor="t"/>
          <a:lstStyle/>
          <a:p>
            <a:pPr marL="0" indent="0" algn="l">
              <a:lnSpc>
                <a:spcPts val="1933"/>
              </a:lnSpc>
              <a:buNone/>
            </a:pPr>
            <a:r>
              <a:rPr lang="en-US" sz="1546" b="1" kern="0" spc="-15" dirty="0">
                <a:solidFill>
                  <a:srgbClr val="3D3838"/>
                </a:solidFill>
                <a:latin typeface="Montserrat" pitchFamily="34" charset="0"/>
                <a:ea typeface="Montserrat" pitchFamily="34" charset="-122"/>
                <a:cs typeface="Montserrat" pitchFamily="34" charset="-120"/>
              </a:rPr>
              <a:t>Inspect Links</a:t>
            </a:r>
            <a:endParaRPr lang="en-US" sz="1546" dirty="0"/>
          </a:p>
        </p:txBody>
      </p:sp>
      <p:sp>
        <p:nvSpPr>
          <p:cNvPr id="16" name="Text 13"/>
          <p:cNvSpPr/>
          <p:nvPr/>
        </p:nvSpPr>
        <p:spPr>
          <a:xfrm>
            <a:off x="1814036" y="4016454"/>
            <a:ext cx="6725245" cy="777240"/>
          </a:xfrm>
          <a:prstGeom prst="rect">
            <a:avLst/>
          </a:prstGeom>
          <a:noFill/>
          <a:ln/>
        </p:spPr>
        <p:txBody>
          <a:bodyPr wrap="square" rtlCol="0" anchor="t"/>
          <a:lstStyle/>
          <a:p>
            <a:pPr marL="0" indent="0" algn="l">
              <a:lnSpc>
                <a:spcPts val="2041"/>
              </a:lnSpc>
              <a:buNone/>
            </a:pPr>
            <a:r>
              <a:rPr lang="en-US" sz="1360" dirty="0">
                <a:solidFill>
                  <a:srgbClr val="3D3838"/>
                </a:solidFill>
                <a:latin typeface="Source Sans Pro" pitchFamily="34" charset="0"/>
                <a:ea typeface="Source Sans Pro" pitchFamily="34" charset="-122"/>
                <a:cs typeface="Source Sans Pro" pitchFamily="34" charset="-120"/>
              </a:rPr>
              <a:t>Hover your mouse over any links in the email before clicking. The actual URL should be displayed in your browser's status bar and should match the link's text. Be suspicious of links that are shortened or go to unfamiliar websites.</a:t>
            </a:r>
            <a:endParaRPr lang="en-US" sz="1360" dirty="0"/>
          </a:p>
        </p:txBody>
      </p:sp>
      <p:sp>
        <p:nvSpPr>
          <p:cNvPr id="17" name="Shape 14"/>
          <p:cNvSpPr/>
          <p:nvPr/>
        </p:nvSpPr>
        <p:spPr>
          <a:xfrm>
            <a:off x="1035308" y="5516404"/>
            <a:ext cx="604718" cy="22860"/>
          </a:xfrm>
          <a:prstGeom prst="roundRect">
            <a:avLst>
              <a:gd name="adj" fmla="val 113374"/>
            </a:avLst>
          </a:prstGeom>
          <a:solidFill>
            <a:srgbClr val="D8D4D4"/>
          </a:solidFill>
          <a:ln/>
        </p:spPr>
      </p:sp>
      <p:sp>
        <p:nvSpPr>
          <p:cNvPr id="18" name="Shape 15"/>
          <p:cNvSpPr/>
          <p:nvPr/>
        </p:nvSpPr>
        <p:spPr>
          <a:xfrm>
            <a:off x="669429" y="5333524"/>
            <a:ext cx="388739" cy="388739"/>
          </a:xfrm>
          <a:prstGeom prst="roundRect">
            <a:avLst>
              <a:gd name="adj" fmla="val 6667"/>
            </a:avLst>
          </a:prstGeom>
          <a:solidFill>
            <a:srgbClr val="F2EEEE"/>
          </a:solidFill>
          <a:ln/>
        </p:spPr>
      </p:sp>
      <p:sp>
        <p:nvSpPr>
          <p:cNvPr id="19" name="Text 16"/>
          <p:cNvSpPr/>
          <p:nvPr/>
        </p:nvSpPr>
        <p:spPr>
          <a:xfrm>
            <a:off x="795159" y="5410081"/>
            <a:ext cx="137160" cy="235625"/>
          </a:xfrm>
          <a:prstGeom prst="rect">
            <a:avLst/>
          </a:prstGeom>
          <a:noFill/>
          <a:ln/>
        </p:spPr>
        <p:txBody>
          <a:bodyPr wrap="none" rtlCol="0" anchor="t"/>
          <a:lstStyle/>
          <a:p>
            <a:pPr marL="0" indent="0" algn="ctr">
              <a:lnSpc>
                <a:spcPts val="1855"/>
              </a:lnSpc>
              <a:buNone/>
            </a:pPr>
            <a:r>
              <a:rPr lang="en-US" sz="1855" b="1" kern="0" spc="-19" dirty="0">
                <a:solidFill>
                  <a:srgbClr val="3D3838"/>
                </a:solidFill>
                <a:latin typeface="Montserrat" pitchFamily="34" charset="0"/>
                <a:ea typeface="Montserrat" pitchFamily="34" charset="-122"/>
                <a:cs typeface="Montserrat" pitchFamily="34" charset="-120"/>
              </a:rPr>
              <a:t>3</a:t>
            </a:r>
            <a:endParaRPr lang="en-US" sz="1855" dirty="0"/>
          </a:p>
        </p:txBody>
      </p:sp>
      <p:sp>
        <p:nvSpPr>
          <p:cNvPr id="20" name="Text 17"/>
          <p:cNvSpPr/>
          <p:nvPr/>
        </p:nvSpPr>
        <p:spPr>
          <a:xfrm>
            <a:off x="1814036" y="5311973"/>
            <a:ext cx="2899886" cy="245388"/>
          </a:xfrm>
          <a:prstGeom prst="rect">
            <a:avLst/>
          </a:prstGeom>
          <a:noFill/>
          <a:ln/>
        </p:spPr>
        <p:txBody>
          <a:bodyPr wrap="none" rtlCol="0" anchor="t"/>
          <a:lstStyle/>
          <a:p>
            <a:pPr marL="0" indent="0" algn="l">
              <a:lnSpc>
                <a:spcPts val="1933"/>
              </a:lnSpc>
              <a:buNone/>
            </a:pPr>
            <a:r>
              <a:rPr lang="en-US" sz="1546" b="1" kern="0" spc="-15" dirty="0">
                <a:solidFill>
                  <a:srgbClr val="3D3838"/>
                </a:solidFill>
                <a:latin typeface="Montserrat" pitchFamily="34" charset="0"/>
                <a:ea typeface="Montserrat" pitchFamily="34" charset="-122"/>
                <a:cs typeface="Montserrat" pitchFamily="34" charset="-120"/>
              </a:rPr>
              <a:t>Beware of Unusual Requests</a:t>
            </a:r>
            <a:endParaRPr lang="en-US" sz="1546" dirty="0"/>
          </a:p>
        </p:txBody>
      </p:sp>
      <p:sp>
        <p:nvSpPr>
          <p:cNvPr id="21" name="Text 18"/>
          <p:cNvSpPr/>
          <p:nvPr/>
        </p:nvSpPr>
        <p:spPr>
          <a:xfrm>
            <a:off x="1814036" y="5660946"/>
            <a:ext cx="6725245" cy="1036320"/>
          </a:xfrm>
          <a:prstGeom prst="rect">
            <a:avLst/>
          </a:prstGeom>
          <a:noFill/>
          <a:ln/>
        </p:spPr>
        <p:txBody>
          <a:bodyPr wrap="square" rtlCol="0" anchor="t"/>
          <a:lstStyle/>
          <a:p>
            <a:pPr marL="0" indent="0" algn="l">
              <a:lnSpc>
                <a:spcPts val="2041"/>
              </a:lnSpc>
              <a:buNone/>
            </a:pPr>
            <a:r>
              <a:rPr lang="en-US" sz="1360" dirty="0">
                <a:solidFill>
                  <a:srgbClr val="3D3838"/>
                </a:solidFill>
                <a:latin typeface="Source Sans Pro" pitchFamily="34" charset="0"/>
                <a:ea typeface="Source Sans Pro" pitchFamily="34" charset="-122"/>
                <a:cs typeface="Source Sans Pro" pitchFamily="34" charset="-120"/>
              </a:rPr>
              <a:t>Phishing emails often ask for personal information that legitimate organizations would not request over email, such as your password, credit card number, or social security number. Don't provide sensitive information through email unless you are absolutely certain it is legitimate.</a:t>
            </a:r>
            <a:endParaRPr lang="en-US" sz="136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75561" y="1383983"/>
            <a:ext cx="7147441" cy="548402"/>
          </a:xfrm>
          <a:prstGeom prst="rect">
            <a:avLst/>
          </a:prstGeom>
          <a:noFill/>
          <a:ln/>
        </p:spPr>
        <p:txBody>
          <a:bodyPr wrap="none" rtlCol="0" anchor="t"/>
          <a:lstStyle/>
          <a:p>
            <a:pPr marL="0" indent="0">
              <a:lnSpc>
                <a:spcPts val="4318"/>
              </a:lnSpc>
              <a:buNone/>
            </a:pPr>
            <a:r>
              <a:rPr lang="en-US" sz="3454" b="1" kern="0" spc="-35" dirty="0">
                <a:solidFill>
                  <a:srgbClr val="000000"/>
                </a:solidFill>
                <a:latin typeface="Montserrat" pitchFamily="34" charset="0"/>
                <a:ea typeface="Montserrat" pitchFamily="34" charset="-122"/>
                <a:cs typeface="Montserrat" pitchFamily="34" charset="-120"/>
              </a:rPr>
              <a:t>Recognizing Phishing Websites</a:t>
            </a:r>
            <a:endParaRPr lang="en-US" sz="3454" dirty="0"/>
          </a:p>
        </p:txBody>
      </p:sp>
      <p:sp>
        <p:nvSpPr>
          <p:cNvPr id="6" name="Shape 3"/>
          <p:cNvSpPr/>
          <p:nvPr/>
        </p:nvSpPr>
        <p:spPr>
          <a:xfrm>
            <a:off x="675561" y="2221825"/>
            <a:ext cx="3799999" cy="2223016"/>
          </a:xfrm>
          <a:prstGeom prst="roundRect">
            <a:avLst>
              <a:gd name="adj" fmla="val 1303"/>
            </a:avLst>
          </a:prstGeom>
          <a:solidFill>
            <a:srgbClr val="F2EEEE"/>
          </a:solidFill>
          <a:ln/>
        </p:spPr>
      </p:sp>
      <p:sp>
        <p:nvSpPr>
          <p:cNvPr id="7" name="Text 4"/>
          <p:cNvSpPr/>
          <p:nvPr/>
        </p:nvSpPr>
        <p:spPr>
          <a:xfrm>
            <a:off x="868561" y="2414826"/>
            <a:ext cx="2193488" cy="274082"/>
          </a:xfrm>
          <a:prstGeom prst="rect">
            <a:avLst/>
          </a:prstGeom>
          <a:noFill/>
          <a:ln/>
        </p:spPr>
        <p:txBody>
          <a:bodyPr wrap="none" rtlCol="0" anchor="t"/>
          <a:lstStyle/>
          <a:p>
            <a:pPr marL="0" indent="0">
              <a:lnSpc>
                <a:spcPts val="2159"/>
              </a:lnSpc>
              <a:buNone/>
            </a:pPr>
            <a:r>
              <a:rPr lang="en-US" sz="1727" b="1" kern="0" spc="-17" dirty="0">
                <a:solidFill>
                  <a:srgbClr val="3D3838"/>
                </a:solidFill>
                <a:latin typeface="Montserrat" pitchFamily="34" charset="0"/>
                <a:ea typeface="Montserrat" pitchFamily="34" charset="-122"/>
                <a:cs typeface="Montserrat" pitchFamily="34" charset="-120"/>
              </a:rPr>
              <a:t>Suspicious URL</a:t>
            </a:r>
            <a:endParaRPr lang="en-US" sz="1727" dirty="0"/>
          </a:p>
        </p:txBody>
      </p:sp>
      <p:sp>
        <p:nvSpPr>
          <p:cNvPr id="8" name="Text 5"/>
          <p:cNvSpPr/>
          <p:nvPr/>
        </p:nvSpPr>
        <p:spPr>
          <a:xfrm>
            <a:off x="868561" y="2804636"/>
            <a:ext cx="3413998" cy="1447205"/>
          </a:xfrm>
          <a:prstGeom prst="rect">
            <a:avLst/>
          </a:prstGeom>
          <a:noFill/>
          <a:ln/>
        </p:spPr>
        <p:txBody>
          <a:bodyPr wrap="square" rtlCol="0" anchor="t"/>
          <a:lstStyle/>
          <a:p>
            <a:pPr marL="0" indent="0">
              <a:lnSpc>
                <a:spcPts val="2280"/>
              </a:lnSpc>
              <a:buNone/>
            </a:pPr>
            <a:r>
              <a:rPr lang="en-US" sz="1520" dirty="0">
                <a:solidFill>
                  <a:srgbClr val="3D3838"/>
                </a:solidFill>
                <a:latin typeface="Source Sans Pro" pitchFamily="34" charset="0"/>
                <a:ea typeface="Source Sans Pro" pitchFamily="34" charset="-122"/>
                <a:cs typeface="Source Sans Pro" pitchFamily="34" charset="-120"/>
              </a:rPr>
              <a:t>The website address might look strange, contain typos, or be a completely different domain than the legitimate organization's website. Look for misspellings or unusual characters.</a:t>
            </a:r>
            <a:endParaRPr lang="en-US" sz="1520" dirty="0"/>
          </a:p>
        </p:txBody>
      </p:sp>
      <p:sp>
        <p:nvSpPr>
          <p:cNvPr id="9" name="Shape 6"/>
          <p:cNvSpPr/>
          <p:nvPr/>
        </p:nvSpPr>
        <p:spPr>
          <a:xfrm>
            <a:off x="4668560" y="2221825"/>
            <a:ext cx="3799999" cy="2223016"/>
          </a:xfrm>
          <a:prstGeom prst="roundRect">
            <a:avLst>
              <a:gd name="adj" fmla="val 1303"/>
            </a:avLst>
          </a:prstGeom>
          <a:solidFill>
            <a:srgbClr val="F2EEEE"/>
          </a:solidFill>
          <a:ln/>
        </p:spPr>
      </p:sp>
      <p:sp>
        <p:nvSpPr>
          <p:cNvPr id="10" name="Text 7"/>
          <p:cNvSpPr/>
          <p:nvPr/>
        </p:nvSpPr>
        <p:spPr>
          <a:xfrm>
            <a:off x="4861560" y="2414826"/>
            <a:ext cx="2193488" cy="274082"/>
          </a:xfrm>
          <a:prstGeom prst="rect">
            <a:avLst/>
          </a:prstGeom>
          <a:noFill/>
          <a:ln/>
        </p:spPr>
        <p:txBody>
          <a:bodyPr wrap="none" rtlCol="0" anchor="t"/>
          <a:lstStyle/>
          <a:p>
            <a:pPr marL="0" indent="0">
              <a:lnSpc>
                <a:spcPts val="2159"/>
              </a:lnSpc>
              <a:buNone/>
            </a:pPr>
            <a:r>
              <a:rPr lang="en-US" sz="1727" b="1" kern="0" spc="-17" dirty="0">
                <a:solidFill>
                  <a:srgbClr val="3D3838"/>
                </a:solidFill>
                <a:latin typeface="Montserrat" pitchFamily="34" charset="0"/>
                <a:ea typeface="Montserrat" pitchFamily="34" charset="-122"/>
                <a:cs typeface="Montserrat" pitchFamily="34" charset="-120"/>
              </a:rPr>
              <a:t>Lack of Security</a:t>
            </a:r>
            <a:endParaRPr lang="en-US" sz="1727" dirty="0"/>
          </a:p>
        </p:txBody>
      </p:sp>
      <p:sp>
        <p:nvSpPr>
          <p:cNvPr id="11" name="Text 8"/>
          <p:cNvSpPr/>
          <p:nvPr/>
        </p:nvSpPr>
        <p:spPr>
          <a:xfrm>
            <a:off x="4861560" y="2804636"/>
            <a:ext cx="3413998" cy="1447205"/>
          </a:xfrm>
          <a:prstGeom prst="rect">
            <a:avLst/>
          </a:prstGeom>
          <a:noFill/>
          <a:ln/>
        </p:spPr>
        <p:txBody>
          <a:bodyPr wrap="square" rtlCol="0" anchor="t"/>
          <a:lstStyle/>
          <a:p>
            <a:pPr marL="0" indent="0">
              <a:lnSpc>
                <a:spcPts val="2280"/>
              </a:lnSpc>
              <a:buNone/>
            </a:pPr>
            <a:r>
              <a:rPr lang="en-US" sz="1520" dirty="0">
                <a:solidFill>
                  <a:srgbClr val="3D3838"/>
                </a:solidFill>
                <a:latin typeface="Source Sans Pro" pitchFamily="34" charset="0"/>
                <a:ea typeface="Source Sans Pro" pitchFamily="34" charset="-122"/>
                <a:cs typeface="Source Sans Pro" pitchFamily="34" charset="-120"/>
              </a:rPr>
              <a:t>Phishing websites often lack the security features found on legitimate websites, such as a secure connection (HTTPS). Check the address bar for the "https" prefix and a padlock icon.</a:t>
            </a:r>
            <a:endParaRPr lang="en-US" sz="1520" dirty="0"/>
          </a:p>
        </p:txBody>
      </p:sp>
      <p:sp>
        <p:nvSpPr>
          <p:cNvPr id="12" name="Shape 9"/>
          <p:cNvSpPr/>
          <p:nvPr/>
        </p:nvSpPr>
        <p:spPr>
          <a:xfrm>
            <a:off x="675561" y="4637842"/>
            <a:ext cx="3799999" cy="2207657"/>
          </a:xfrm>
          <a:prstGeom prst="roundRect">
            <a:avLst>
              <a:gd name="adj" fmla="val 1312"/>
            </a:avLst>
          </a:prstGeom>
          <a:solidFill>
            <a:srgbClr val="F2EEEE"/>
          </a:solidFill>
          <a:ln/>
        </p:spPr>
      </p:sp>
      <p:sp>
        <p:nvSpPr>
          <p:cNvPr id="13" name="Text 10"/>
          <p:cNvSpPr/>
          <p:nvPr/>
        </p:nvSpPr>
        <p:spPr>
          <a:xfrm>
            <a:off x="868561" y="4830842"/>
            <a:ext cx="2872740" cy="274082"/>
          </a:xfrm>
          <a:prstGeom prst="rect">
            <a:avLst/>
          </a:prstGeom>
          <a:noFill/>
          <a:ln/>
        </p:spPr>
        <p:txBody>
          <a:bodyPr wrap="none" rtlCol="0" anchor="t"/>
          <a:lstStyle/>
          <a:p>
            <a:pPr marL="0" indent="0">
              <a:lnSpc>
                <a:spcPts val="2159"/>
              </a:lnSpc>
              <a:buNone/>
            </a:pPr>
            <a:r>
              <a:rPr lang="en-US" sz="1727" b="1" kern="0" spc="-17" dirty="0">
                <a:solidFill>
                  <a:srgbClr val="3D3838"/>
                </a:solidFill>
                <a:latin typeface="Montserrat" pitchFamily="34" charset="0"/>
                <a:ea typeface="Montserrat" pitchFamily="34" charset="-122"/>
                <a:cs typeface="Montserrat" pitchFamily="34" charset="-120"/>
              </a:rPr>
              <a:t>Poor Design or Language</a:t>
            </a:r>
            <a:endParaRPr lang="en-US" sz="1727" dirty="0"/>
          </a:p>
        </p:txBody>
      </p:sp>
      <p:sp>
        <p:nvSpPr>
          <p:cNvPr id="14" name="Text 11"/>
          <p:cNvSpPr/>
          <p:nvPr/>
        </p:nvSpPr>
        <p:spPr>
          <a:xfrm>
            <a:off x="868561" y="5220653"/>
            <a:ext cx="3413998" cy="1157764"/>
          </a:xfrm>
          <a:prstGeom prst="rect">
            <a:avLst/>
          </a:prstGeom>
          <a:noFill/>
          <a:ln/>
        </p:spPr>
        <p:txBody>
          <a:bodyPr wrap="square" rtlCol="0" anchor="t"/>
          <a:lstStyle/>
          <a:p>
            <a:pPr marL="0" indent="0">
              <a:lnSpc>
                <a:spcPts val="2280"/>
              </a:lnSpc>
              <a:buNone/>
            </a:pPr>
            <a:r>
              <a:rPr lang="en-US" sz="1520" dirty="0">
                <a:solidFill>
                  <a:srgbClr val="3D3838"/>
                </a:solidFill>
                <a:latin typeface="Source Sans Pro" pitchFamily="34" charset="0"/>
                <a:ea typeface="Source Sans Pro" pitchFamily="34" charset="-122"/>
                <a:cs typeface="Source Sans Pro" pitchFamily="34" charset="-120"/>
              </a:rPr>
              <a:t>Phishing websites often have poor design, grammatical errors, or strange language. They may look unprofessional or have a generic design.</a:t>
            </a:r>
            <a:endParaRPr lang="en-US" sz="1520" dirty="0"/>
          </a:p>
        </p:txBody>
      </p:sp>
      <p:sp>
        <p:nvSpPr>
          <p:cNvPr id="15" name="Shape 12"/>
          <p:cNvSpPr/>
          <p:nvPr/>
        </p:nvSpPr>
        <p:spPr>
          <a:xfrm>
            <a:off x="4668560" y="4637842"/>
            <a:ext cx="3799999" cy="2207657"/>
          </a:xfrm>
          <a:prstGeom prst="roundRect">
            <a:avLst>
              <a:gd name="adj" fmla="val 1312"/>
            </a:avLst>
          </a:prstGeom>
          <a:solidFill>
            <a:srgbClr val="F2EEEE"/>
          </a:solidFill>
          <a:ln/>
        </p:spPr>
      </p:sp>
      <p:sp>
        <p:nvSpPr>
          <p:cNvPr id="16" name="Text 13"/>
          <p:cNvSpPr/>
          <p:nvPr/>
        </p:nvSpPr>
        <p:spPr>
          <a:xfrm>
            <a:off x="4861560" y="4830842"/>
            <a:ext cx="3413998" cy="548164"/>
          </a:xfrm>
          <a:prstGeom prst="rect">
            <a:avLst/>
          </a:prstGeom>
          <a:noFill/>
          <a:ln/>
        </p:spPr>
        <p:txBody>
          <a:bodyPr wrap="square" rtlCol="0" anchor="t"/>
          <a:lstStyle/>
          <a:p>
            <a:pPr marL="0" indent="0">
              <a:lnSpc>
                <a:spcPts val="2159"/>
              </a:lnSpc>
              <a:buNone/>
            </a:pPr>
            <a:r>
              <a:rPr lang="en-US" sz="1727" b="1" kern="0" spc="-17" dirty="0">
                <a:solidFill>
                  <a:srgbClr val="3D3838"/>
                </a:solidFill>
                <a:latin typeface="Montserrat" pitchFamily="34" charset="0"/>
                <a:ea typeface="Montserrat" pitchFamily="34" charset="-122"/>
                <a:cs typeface="Montserrat" pitchFamily="34" charset="-120"/>
              </a:rPr>
              <a:t>Request for Sensitive Information</a:t>
            </a:r>
            <a:endParaRPr lang="en-US" sz="1727" dirty="0"/>
          </a:p>
        </p:txBody>
      </p:sp>
      <p:sp>
        <p:nvSpPr>
          <p:cNvPr id="17" name="Text 14"/>
          <p:cNvSpPr/>
          <p:nvPr/>
        </p:nvSpPr>
        <p:spPr>
          <a:xfrm>
            <a:off x="4861560" y="5494734"/>
            <a:ext cx="3413998" cy="1157764"/>
          </a:xfrm>
          <a:prstGeom prst="rect">
            <a:avLst/>
          </a:prstGeom>
          <a:noFill/>
          <a:ln/>
        </p:spPr>
        <p:txBody>
          <a:bodyPr wrap="square" rtlCol="0" anchor="t"/>
          <a:lstStyle/>
          <a:p>
            <a:pPr marL="0" indent="0">
              <a:lnSpc>
                <a:spcPts val="2280"/>
              </a:lnSpc>
              <a:buNone/>
            </a:pPr>
            <a:r>
              <a:rPr lang="en-US" sz="1520" dirty="0">
                <a:solidFill>
                  <a:srgbClr val="3D3838"/>
                </a:solidFill>
                <a:latin typeface="Source Sans Pro" pitchFamily="34" charset="0"/>
                <a:ea typeface="Source Sans Pro" pitchFamily="34" charset="-122"/>
                <a:cs typeface="Source Sans Pro" pitchFamily="34" charset="-120"/>
              </a:rPr>
              <a:t>Be wary of websites that ask for sensitive information, like your login credentials, financial data, or personal details, without a clear reason.</a:t>
            </a:r>
            <a:endParaRPr lang="en-US" sz="152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04718" y="975479"/>
            <a:ext cx="6212086" cy="490776"/>
          </a:xfrm>
          <a:prstGeom prst="rect">
            <a:avLst/>
          </a:prstGeom>
          <a:noFill/>
          <a:ln/>
        </p:spPr>
        <p:txBody>
          <a:bodyPr wrap="none" rtlCol="0" anchor="t"/>
          <a:lstStyle/>
          <a:p>
            <a:pPr marL="0" indent="0">
              <a:lnSpc>
                <a:spcPts val="3865"/>
              </a:lnSpc>
              <a:buNone/>
            </a:pPr>
            <a:r>
              <a:rPr lang="en-US" sz="3092" b="1" kern="0" spc="-31" dirty="0">
                <a:solidFill>
                  <a:srgbClr val="000000"/>
                </a:solidFill>
                <a:latin typeface="Montserrat" pitchFamily="34" charset="0"/>
                <a:ea typeface="Montserrat" pitchFamily="34" charset="-122"/>
                <a:cs typeface="Montserrat" pitchFamily="34" charset="-120"/>
              </a:rPr>
              <a:t>Social Engineering Techniques</a:t>
            </a:r>
            <a:endParaRPr lang="en-US" sz="3092" dirty="0"/>
          </a:p>
        </p:txBody>
      </p:sp>
      <p:pic>
        <p:nvPicPr>
          <p:cNvPr id="6" name="Image 1" descr="preencoded.png"/>
          <p:cNvPicPr>
            <a:picLocks noChangeAspect="1"/>
          </p:cNvPicPr>
          <p:nvPr/>
        </p:nvPicPr>
        <p:blipFill>
          <a:blip r:embed="rId4"/>
          <a:stretch>
            <a:fillRect/>
          </a:stretch>
        </p:blipFill>
        <p:spPr>
          <a:xfrm>
            <a:off x="604718" y="1725335"/>
            <a:ext cx="863798" cy="1382197"/>
          </a:xfrm>
          <a:prstGeom prst="rect">
            <a:avLst/>
          </a:prstGeom>
        </p:spPr>
      </p:pic>
      <p:sp>
        <p:nvSpPr>
          <p:cNvPr id="7" name="Text 3"/>
          <p:cNvSpPr/>
          <p:nvPr/>
        </p:nvSpPr>
        <p:spPr>
          <a:xfrm>
            <a:off x="1727597" y="1898094"/>
            <a:ext cx="1963341" cy="245388"/>
          </a:xfrm>
          <a:prstGeom prst="rect">
            <a:avLst/>
          </a:prstGeom>
          <a:noFill/>
          <a:ln/>
        </p:spPr>
        <p:txBody>
          <a:bodyPr wrap="none" rtlCol="0" anchor="t"/>
          <a:lstStyle/>
          <a:p>
            <a:pPr marL="0" indent="0" algn="l">
              <a:lnSpc>
                <a:spcPts val="1933"/>
              </a:lnSpc>
              <a:buNone/>
            </a:pPr>
            <a:r>
              <a:rPr lang="en-US" sz="1546" b="1" kern="0" spc="-15" dirty="0">
                <a:solidFill>
                  <a:srgbClr val="3D3838"/>
                </a:solidFill>
                <a:latin typeface="Montserrat" pitchFamily="34" charset="0"/>
                <a:ea typeface="Montserrat" pitchFamily="34" charset="-122"/>
                <a:cs typeface="Montserrat" pitchFamily="34" charset="-120"/>
              </a:rPr>
              <a:t>Pretexting</a:t>
            </a:r>
            <a:endParaRPr lang="en-US" sz="1546" dirty="0"/>
          </a:p>
        </p:txBody>
      </p:sp>
      <p:sp>
        <p:nvSpPr>
          <p:cNvPr id="8" name="Text 4"/>
          <p:cNvSpPr/>
          <p:nvPr/>
        </p:nvSpPr>
        <p:spPr>
          <a:xfrm>
            <a:off x="1727597" y="2247067"/>
            <a:ext cx="6811685" cy="518160"/>
          </a:xfrm>
          <a:prstGeom prst="rect">
            <a:avLst/>
          </a:prstGeom>
          <a:noFill/>
          <a:ln/>
        </p:spPr>
        <p:txBody>
          <a:bodyPr wrap="square" rtlCol="0" anchor="t"/>
          <a:lstStyle/>
          <a:p>
            <a:pPr marL="0" indent="0" algn="l">
              <a:lnSpc>
                <a:spcPts val="2041"/>
              </a:lnSpc>
              <a:buNone/>
            </a:pPr>
            <a:r>
              <a:rPr lang="en-US" sz="1360" dirty="0">
                <a:solidFill>
                  <a:srgbClr val="3D3838"/>
                </a:solidFill>
                <a:latin typeface="Source Sans Pro" pitchFamily="34" charset="0"/>
                <a:ea typeface="Source Sans Pro" pitchFamily="34" charset="-122"/>
                <a:cs typeface="Source Sans Pro" pitchFamily="34" charset="-120"/>
              </a:rPr>
              <a:t>Phishers create a believable story to convince you to share information. They might pretend to be a bank employee, a tech support representative, or a government official.</a:t>
            </a:r>
            <a:endParaRPr lang="en-US" sz="1360" dirty="0"/>
          </a:p>
        </p:txBody>
      </p:sp>
      <p:pic>
        <p:nvPicPr>
          <p:cNvPr id="9" name="Image 2" descr="preencoded.png"/>
          <p:cNvPicPr>
            <a:picLocks noChangeAspect="1"/>
          </p:cNvPicPr>
          <p:nvPr/>
        </p:nvPicPr>
        <p:blipFill>
          <a:blip r:embed="rId5"/>
          <a:stretch>
            <a:fillRect/>
          </a:stretch>
        </p:blipFill>
        <p:spPr>
          <a:xfrm>
            <a:off x="604718" y="3107531"/>
            <a:ext cx="863798" cy="1382197"/>
          </a:xfrm>
          <a:prstGeom prst="rect">
            <a:avLst/>
          </a:prstGeom>
        </p:spPr>
      </p:pic>
      <p:sp>
        <p:nvSpPr>
          <p:cNvPr id="10" name="Text 5"/>
          <p:cNvSpPr/>
          <p:nvPr/>
        </p:nvSpPr>
        <p:spPr>
          <a:xfrm>
            <a:off x="1727597" y="3280291"/>
            <a:ext cx="1963341" cy="245388"/>
          </a:xfrm>
          <a:prstGeom prst="rect">
            <a:avLst/>
          </a:prstGeom>
          <a:noFill/>
          <a:ln/>
        </p:spPr>
        <p:txBody>
          <a:bodyPr wrap="none" rtlCol="0" anchor="t"/>
          <a:lstStyle/>
          <a:p>
            <a:pPr marL="0" indent="0" algn="l">
              <a:lnSpc>
                <a:spcPts val="1933"/>
              </a:lnSpc>
              <a:buNone/>
            </a:pPr>
            <a:r>
              <a:rPr lang="en-US" sz="1546" b="1" kern="0" spc="-15" dirty="0">
                <a:solidFill>
                  <a:srgbClr val="3D3838"/>
                </a:solidFill>
                <a:latin typeface="Montserrat" pitchFamily="34" charset="0"/>
                <a:ea typeface="Montserrat" pitchFamily="34" charset="-122"/>
                <a:cs typeface="Montserrat" pitchFamily="34" charset="-120"/>
              </a:rPr>
              <a:t>Baiting</a:t>
            </a:r>
            <a:endParaRPr lang="en-US" sz="1546" dirty="0"/>
          </a:p>
        </p:txBody>
      </p:sp>
      <p:sp>
        <p:nvSpPr>
          <p:cNvPr id="11" name="Text 6"/>
          <p:cNvSpPr/>
          <p:nvPr/>
        </p:nvSpPr>
        <p:spPr>
          <a:xfrm>
            <a:off x="1727597" y="3629263"/>
            <a:ext cx="6811685" cy="518160"/>
          </a:xfrm>
          <a:prstGeom prst="rect">
            <a:avLst/>
          </a:prstGeom>
          <a:noFill/>
          <a:ln/>
        </p:spPr>
        <p:txBody>
          <a:bodyPr wrap="square" rtlCol="0" anchor="t"/>
          <a:lstStyle/>
          <a:p>
            <a:pPr marL="0" indent="0" algn="l">
              <a:lnSpc>
                <a:spcPts val="2041"/>
              </a:lnSpc>
              <a:buNone/>
            </a:pPr>
            <a:r>
              <a:rPr lang="en-US" sz="1360" dirty="0">
                <a:solidFill>
                  <a:srgbClr val="3D3838"/>
                </a:solidFill>
                <a:latin typeface="Source Sans Pro" pitchFamily="34" charset="0"/>
                <a:ea typeface="Source Sans Pro" pitchFamily="34" charset="-122"/>
                <a:cs typeface="Source Sans Pro" pitchFamily="34" charset="-120"/>
              </a:rPr>
              <a:t>They offer something attractive, like a free gift or a special offer, in exchange for your personal information. This can create a sense of urgency or temptation.</a:t>
            </a:r>
            <a:endParaRPr lang="en-US" sz="1360" dirty="0"/>
          </a:p>
        </p:txBody>
      </p:sp>
      <p:pic>
        <p:nvPicPr>
          <p:cNvPr id="12" name="Image 3" descr="preencoded.png"/>
          <p:cNvPicPr>
            <a:picLocks noChangeAspect="1"/>
          </p:cNvPicPr>
          <p:nvPr/>
        </p:nvPicPr>
        <p:blipFill>
          <a:blip r:embed="rId6"/>
          <a:stretch>
            <a:fillRect/>
          </a:stretch>
        </p:blipFill>
        <p:spPr>
          <a:xfrm>
            <a:off x="604718" y="4489728"/>
            <a:ext cx="863798" cy="1382197"/>
          </a:xfrm>
          <a:prstGeom prst="rect">
            <a:avLst/>
          </a:prstGeom>
        </p:spPr>
      </p:pic>
      <p:sp>
        <p:nvSpPr>
          <p:cNvPr id="13" name="Text 7"/>
          <p:cNvSpPr/>
          <p:nvPr/>
        </p:nvSpPr>
        <p:spPr>
          <a:xfrm>
            <a:off x="1727597" y="4662488"/>
            <a:ext cx="1963341" cy="245388"/>
          </a:xfrm>
          <a:prstGeom prst="rect">
            <a:avLst/>
          </a:prstGeom>
          <a:noFill/>
          <a:ln/>
        </p:spPr>
        <p:txBody>
          <a:bodyPr wrap="none" rtlCol="0" anchor="t"/>
          <a:lstStyle/>
          <a:p>
            <a:pPr marL="0" indent="0" algn="l">
              <a:lnSpc>
                <a:spcPts val="1933"/>
              </a:lnSpc>
              <a:buNone/>
            </a:pPr>
            <a:r>
              <a:rPr lang="en-US" sz="1546" b="1" kern="0" spc="-15" dirty="0">
                <a:solidFill>
                  <a:srgbClr val="3D3838"/>
                </a:solidFill>
                <a:latin typeface="Montserrat" pitchFamily="34" charset="0"/>
                <a:ea typeface="Montserrat" pitchFamily="34" charset="-122"/>
                <a:cs typeface="Montserrat" pitchFamily="34" charset="-120"/>
              </a:rPr>
              <a:t>Scare Tactics</a:t>
            </a:r>
            <a:endParaRPr lang="en-US" sz="1546" dirty="0"/>
          </a:p>
        </p:txBody>
      </p:sp>
      <p:sp>
        <p:nvSpPr>
          <p:cNvPr id="14" name="Text 8"/>
          <p:cNvSpPr/>
          <p:nvPr/>
        </p:nvSpPr>
        <p:spPr>
          <a:xfrm>
            <a:off x="1727597" y="5011460"/>
            <a:ext cx="6811685" cy="518160"/>
          </a:xfrm>
          <a:prstGeom prst="rect">
            <a:avLst/>
          </a:prstGeom>
          <a:noFill/>
          <a:ln/>
        </p:spPr>
        <p:txBody>
          <a:bodyPr wrap="square" rtlCol="0" anchor="t"/>
          <a:lstStyle/>
          <a:p>
            <a:pPr marL="0" indent="0" algn="l">
              <a:lnSpc>
                <a:spcPts val="2041"/>
              </a:lnSpc>
              <a:buNone/>
            </a:pPr>
            <a:r>
              <a:rPr lang="en-US" sz="1360" dirty="0">
                <a:solidFill>
                  <a:srgbClr val="3D3838"/>
                </a:solidFill>
                <a:latin typeface="Source Sans Pro" pitchFamily="34" charset="0"/>
                <a:ea typeface="Source Sans Pro" pitchFamily="34" charset="-122"/>
                <a:cs typeface="Source Sans Pro" pitchFamily="34" charset="-120"/>
              </a:rPr>
              <a:t>Phishers use fear or intimidation to trick you into acting impulsively. They might claim your account is compromised or that you are facing legal trouble.</a:t>
            </a:r>
            <a:endParaRPr lang="en-US" sz="1360" dirty="0"/>
          </a:p>
        </p:txBody>
      </p:sp>
      <p:pic>
        <p:nvPicPr>
          <p:cNvPr id="15" name="Image 4" descr="preencoded.png"/>
          <p:cNvPicPr>
            <a:picLocks noChangeAspect="1"/>
          </p:cNvPicPr>
          <p:nvPr/>
        </p:nvPicPr>
        <p:blipFill>
          <a:blip r:embed="rId7"/>
          <a:stretch>
            <a:fillRect/>
          </a:stretch>
        </p:blipFill>
        <p:spPr>
          <a:xfrm>
            <a:off x="604718" y="5871924"/>
            <a:ext cx="863798" cy="1382197"/>
          </a:xfrm>
          <a:prstGeom prst="rect">
            <a:avLst/>
          </a:prstGeom>
        </p:spPr>
      </p:pic>
      <p:sp>
        <p:nvSpPr>
          <p:cNvPr id="16" name="Text 9"/>
          <p:cNvSpPr/>
          <p:nvPr/>
        </p:nvSpPr>
        <p:spPr>
          <a:xfrm>
            <a:off x="1727597" y="6044684"/>
            <a:ext cx="1963341" cy="245388"/>
          </a:xfrm>
          <a:prstGeom prst="rect">
            <a:avLst/>
          </a:prstGeom>
          <a:noFill/>
          <a:ln/>
        </p:spPr>
        <p:txBody>
          <a:bodyPr wrap="none" rtlCol="0" anchor="t"/>
          <a:lstStyle/>
          <a:p>
            <a:pPr marL="0" indent="0" algn="l">
              <a:lnSpc>
                <a:spcPts val="1933"/>
              </a:lnSpc>
              <a:buNone/>
            </a:pPr>
            <a:r>
              <a:rPr lang="en-US" sz="1546" b="1" kern="0" spc="-15" dirty="0">
                <a:solidFill>
                  <a:srgbClr val="3D3838"/>
                </a:solidFill>
                <a:latin typeface="Montserrat" pitchFamily="34" charset="0"/>
                <a:ea typeface="Montserrat" pitchFamily="34" charset="-122"/>
                <a:cs typeface="Montserrat" pitchFamily="34" charset="-120"/>
              </a:rPr>
              <a:t>Phishing Scams</a:t>
            </a:r>
            <a:endParaRPr lang="en-US" sz="1546" dirty="0"/>
          </a:p>
        </p:txBody>
      </p:sp>
      <p:sp>
        <p:nvSpPr>
          <p:cNvPr id="17" name="Text 10"/>
          <p:cNvSpPr/>
          <p:nvPr/>
        </p:nvSpPr>
        <p:spPr>
          <a:xfrm>
            <a:off x="1727597" y="6393656"/>
            <a:ext cx="6811685" cy="518160"/>
          </a:xfrm>
          <a:prstGeom prst="rect">
            <a:avLst/>
          </a:prstGeom>
          <a:noFill/>
          <a:ln/>
        </p:spPr>
        <p:txBody>
          <a:bodyPr wrap="square" rtlCol="0" anchor="t"/>
          <a:lstStyle/>
          <a:p>
            <a:pPr marL="0" indent="0" algn="l">
              <a:lnSpc>
                <a:spcPts val="2041"/>
              </a:lnSpc>
              <a:buNone/>
            </a:pPr>
            <a:r>
              <a:rPr lang="en-US" sz="1360" dirty="0">
                <a:solidFill>
                  <a:srgbClr val="3D3838"/>
                </a:solidFill>
                <a:latin typeface="Source Sans Pro" pitchFamily="34" charset="0"/>
                <a:ea typeface="Source Sans Pro" pitchFamily="34" charset="-122"/>
                <a:cs typeface="Source Sans Pro" pitchFamily="34" charset="-120"/>
              </a:rPr>
              <a:t>These tactics are often used in combination with phishing emails or websites to create a more convincing facade.</a:t>
            </a:r>
            <a:endParaRPr lang="en-US" sz="136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91118" y="1368147"/>
            <a:ext cx="6867644" cy="490776"/>
          </a:xfrm>
          <a:prstGeom prst="rect">
            <a:avLst/>
          </a:prstGeom>
          <a:noFill/>
          <a:ln/>
        </p:spPr>
        <p:txBody>
          <a:bodyPr wrap="none" rtlCol="0" anchor="t"/>
          <a:lstStyle/>
          <a:p>
            <a:pPr marL="0" indent="0">
              <a:lnSpc>
                <a:spcPts val="3865"/>
              </a:lnSpc>
              <a:buNone/>
            </a:pPr>
            <a:r>
              <a:rPr lang="en-US" sz="3092" b="1" kern="0" spc="-31" dirty="0">
                <a:solidFill>
                  <a:srgbClr val="000000"/>
                </a:solidFill>
                <a:latin typeface="Montserrat" pitchFamily="34" charset="0"/>
                <a:ea typeface="Montserrat" pitchFamily="34" charset="-122"/>
                <a:cs typeface="Montserrat" pitchFamily="34" charset="-120"/>
              </a:rPr>
              <a:t>Protecting Yourself from Phishing</a:t>
            </a:r>
            <a:endParaRPr lang="en-US" sz="3092" dirty="0"/>
          </a:p>
        </p:txBody>
      </p:sp>
      <p:pic>
        <p:nvPicPr>
          <p:cNvPr id="6" name="Image 1" descr="preencoded.png"/>
          <p:cNvPicPr>
            <a:picLocks noChangeAspect="1"/>
          </p:cNvPicPr>
          <p:nvPr/>
        </p:nvPicPr>
        <p:blipFill>
          <a:blip r:embed="rId4"/>
          <a:stretch>
            <a:fillRect/>
          </a:stretch>
        </p:blipFill>
        <p:spPr>
          <a:xfrm>
            <a:off x="6091118" y="2118003"/>
            <a:ext cx="431840" cy="431840"/>
          </a:xfrm>
          <a:prstGeom prst="rect">
            <a:avLst/>
          </a:prstGeom>
        </p:spPr>
      </p:pic>
      <p:sp>
        <p:nvSpPr>
          <p:cNvPr id="7" name="Text 3"/>
          <p:cNvSpPr/>
          <p:nvPr/>
        </p:nvSpPr>
        <p:spPr>
          <a:xfrm>
            <a:off x="6091118" y="2722602"/>
            <a:ext cx="1963341" cy="245388"/>
          </a:xfrm>
          <a:prstGeom prst="rect">
            <a:avLst/>
          </a:prstGeom>
          <a:noFill/>
          <a:ln/>
        </p:spPr>
        <p:txBody>
          <a:bodyPr wrap="none" rtlCol="0" anchor="t"/>
          <a:lstStyle/>
          <a:p>
            <a:pPr marL="0" indent="0" algn="l">
              <a:lnSpc>
                <a:spcPts val="1933"/>
              </a:lnSpc>
              <a:buNone/>
            </a:pPr>
            <a:r>
              <a:rPr lang="en-US" sz="1546" b="1" kern="0" spc="-15" dirty="0">
                <a:solidFill>
                  <a:srgbClr val="3D3838"/>
                </a:solidFill>
                <a:latin typeface="Montserrat" pitchFamily="34" charset="0"/>
                <a:ea typeface="Montserrat" pitchFamily="34" charset="-122"/>
                <a:cs typeface="Montserrat" pitchFamily="34" charset="-120"/>
              </a:rPr>
              <a:t>Strong Passwords</a:t>
            </a:r>
            <a:endParaRPr lang="en-US" sz="1546" dirty="0"/>
          </a:p>
        </p:txBody>
      </p:sp>
      <p:sp>
        <p:nvSpPr>
          <p:cNvPr id="8" name="Text 4"/>
          <p:cNvSpPr/>
          <p:nvPr/>
        </p:nvSpPr>
        <p:spPr>
          <a:xfrm>
            <a:off x="6091118" y="3071574"/>
            <a:ext cx="3837742" cy="1036320"/>
          </a:xfrm>
          <a:prstGeom prst="rect">
            <a:avLst/>
          </a:prstGeom>
          <a:noFill/>
          <a:ln/>
        </p:spPr>
        <p:txBody>
          <a:bodyPr wrap="square" rtlCol="0" anchor="t"/>
          <a:lstStyle/>
          <a:p>
            <a:pPr marL="0" indent="0" algn="l">
              <a:lnSpc>
                <a:spcPts val="2041"/>
              </a:lnSpc>
              <a:buNone/>
            </a:pPr>
            <a:r>
              <a:rPr lang="en-US" sz="1360" dirty="0">
                <a:solidFill>
                  <a:srgbClr val="3D3838"/>
                </a:solidFill>
                <a:latin typeface="Source Sans Pro" pitchFamily="34" charset="0"/>
                <a:ea typeface="Source Sans Pro" pitchFamily="34" charset="-122"/>
                <a:cs typeface="Source Sans Pro" pitchFamily="34" charset="-120"/>
              </a:rPr>
              <a:t>Use unique and strong passwords for all your online accounts. Avoid using the same password for multiple accounts. Use a password manager for safe storage.</a:t>
            </a:r>
            <a:endParaRPr lang="en-US" sz="1360" dirty="0"/>
          </a:p>
        </p:txBody>
      </p:sp>
      <p:pic>
        <p:nvPicPr>
          <p:cNvPr id="9" name="Image 2" descr="preencoded.png"/>
          <p:cNvPicPr>
            <a:picLocks noChangeAspect="1"/>
          </p:cNvPicPr>
          <p:nvPr/>
        </p:nvPicPr>
        <p:blipFill>
          <a:blip r:embed="rId5"/>
          <a:stretch>
            <a:fillRect/>
          </a:stretch>
        </p:blipFill>
        <p:spPr>
          <a:xfrm>
            <a:off x="10187940" y="2118003"/>
            <a:ext cx="431840" cy="431840"/>
          </a:xfrm>
          <a:prstGeom prst="rect">
            <a:avLst/>
          </a:prstGeom>
        </p:spPr>
      </p:pic>
      <p:sp>
        <p:nvSpPr>
          <p:cNvPr id="10" name="Text 5"/>
          <p:cNvSpPr/>
          <p:nvPr/>
        </p:nvSpPr>
        <p:spPr>
          <a:xfrm>
            <a:off x="10187940" y="2722602"/>
            <a:ext cx="3468053" cy="245388"/>
          </a:xfrm>
          <a:prstGeom prst="rect">
            <a:avLst/>
          </a:prstGeom>
          <a:noFill/>
          <a:ln/>
        </p:spPr>
        <p:txBody>
          <a:bodyPr wrap="none" rtlCol="0" anchor="t"/>
          <a:lstStyle/>
          <a:p>
            <a:pPr marL="0" indent="0" algn="l">
              <a:lnSpc>
                <a:spcPts val="1933"/>
              </a:lnSpc>
              <a:buNone/>
            </a:pPr>
            <a:r>
              <a:rPr lang="en-US" sz="1546" b="1" kern="0" spc="-15" dirty="0">
                <a:solidFill>
                  <a:srgbClr val="3D3838"/>
                </a:solidFill>
                <a:latin typeface="Montserrat" pitchFamily="34" charset="0"/>
                <a:ea typeface="Montserrat" pitchFamily="34" charset="-122"/>
                <a:cs typeface="Montserrat" pitchFamily="34" charset="-120"/>
              </a:rPr>
              <a:t>Enable Two-Factor Authentication</a:t>
            </a:r>
            <a:endParaRPr lang="en-US" sz="1546" dirty="0"/>
          </a:p>
        </p:txBody>
      </p:sp>
      <p:sp>
        <p:nvSpPr>
          <p:cNvPr id="11" name="Text 6"/>
          <p:cNvSpPr/>
          <p:nvPr/>
        </p:nvSpPr>
        <p:spPr>
          <a:xfrm>
            <a:off x="10187940" y="3071574"/>
            <a:ext cx="3837742" cy="1036320"/>
          </a:xfrm>
          <a:prstGeom prst="rect">
            <a:avLst/>
          </a:prstGeom>
          <a:noFill/>
          <a:ln/>
        </p:spPr>
        <p:txBody>
          <a:bodyPr wrap="square" rtlCol="0" anchor="t"/>
          <a:lstStyle/>
          <a:p>
            <a:pPr marL="0" indent="0" algn="l">
              <a:lnSpc>
                <a:spcPts val="2041"/>
              </a:lnSpc>
              <a:buNone/>
            </a:pPr>
            <a:r>
              <a:rPr lang="en-US" sz="1360" dirty="0">
                <a:solidFill>
                  <a:srgbClr val="3D3838"/>
                </a:solidFill>
                <a:latin typeface="Source Sans Pro" pitchFamily="34" charset="0"/>
                <a:ea typeface="Source Sans Pro" pitchFamily="34" charset="-122"/>
                <a:cs typeface="Source Sans Pro" pitchFamily="34" charset="-120"/>
              </a:rPr>
              <a:t>Whenever possible, enable two-factor authentication for your online accounts. This adds an extra layer of security by requiring you to enter a code sent to your phone or email in addition to your password.</a:t>
            </a:r>
            <a:endParaRPr lang="en-US" sz="1360" dirty="0"/>
          </a:p>
        </p:txBody>
      </p:sp>
      <p:pic>
        <p:nvPicPr>
          <p:cNvPr id="12" name="Image 3" descr="preencoded.png"/>
          <p:cNvPicPr>
            <a:picLocks noChangeAspect="1"/>
          </p:cNvPicPr>
          <p:nvPr/>
        </p:nvPicPr>
        <p:blipFill>
          <a:blip r:embed="rId6"/>
          <a:stretch>
            <a:fillRect/>
          </a:stretch>
        </p:blipFill>
        <p:spPr>
          <a:xfrm>
            <a:off x="6091118" y="4626173"/>
            <a:ext cx="431840" cy="431840"/>
          </a:xfrm>
          <a:prstGeom prst="rect">
            <a:avLst/>
          </a:prstGeom>
        </p:spPr>
      </p:pic>
      <p:sp>
        <p:nvSpPr>
          <p:cNvPr id="13" name="Text 7"/>
          <p:cNvSpPr/>
          <p:nvPr/>
        </p:nvSpPr>
        <p:spPr>
          <a:xfrm>
            <a:off x="6091118" y="5230773"/>
            <a:ext cx="3837742" cy="490776"/>
          </a:xfrm>
          <a:prstGeom prst="rect">
            <a:avLst/>
          </a:prstGeom>
          <a:noFill/>
          <a:ln/>
        </p:spPr>
        <p:txBody>
          <a:bodyPr wrap="square" rtlCol="0" anchor="t"/>
          <a:lstStyle/>
          <a:p>
            <a:pPr marL="0" indent="0" algn="l">
              <a:lnSpc>
                <a:spcPts val="1933"/>
              </a:lnSpc>
              <a:buNone/>
            </a:pPr>
            <a:r>
              <a:rPr lang="en-US" sz="1546" b="1" kern="0" spc="-15" dirty="0">
                <a:solidFill>
                  <a:srgbClr val="3D3838"/>
                </a:solidFill>
                <a:latin typeface="Montserrat" pitchFamily="34" charset="0"/>
                <a:ea typeface="Montserrat" pitchFamily="34" charset="-122"/>
                <a:cs typeface="Montserrat" pitchFamily="34" charset="-120"/>
              </a:rPr>
              <a:t>Be Cautious of Links and Attachments</a:t>
            </a:r>
            <a:endParaRPr lang="en-US" sz="1546" dirty="0"/>
          </a:p>
        </p:txBody>
      </p:sp>
      <p:sp>
        <p:nvSpPr>
          <p:cNvPr id="14" name="Text 8"/>
          <p:cNvSpPr/>
          <p:nvPr/>
        </p:nvSpPr>
        <p:spPr>
          <a:xfrm>
            <a:off x="6091118" y="5825133"/>
            <a:ext cx="3837742" cy="1036320"/>
          </a:xfrm>
          <a:prstGeom prst="rect">
            <a:avLst/>
          </a:prstGeom>
          <a:noFill/>
          <a:ln/>
        </p:spPr>
        <p:txBody>
          <a:bodyPr wrap="square" rtlCol="0" anchor="t"/>
          <a:lstStyle/>
          <a:p>
            <a:pPr marL="0" indent="0" algn="l">
              <a:lnSpc>
                <a:spcPts val="2041"/>
              </a:lnSpc>
              <a:buNone/>
            </a:pPr>
            <a:r>
              <a:rPr lang="en-US" sz="1360" dirty="0">
                <a:solidFill>
                  <a:srgbClr val="3D3838"/>
                </a:solidFill>
                <a:latin typeface="Source Sans Pro" pitchFamily="34" charset="0"/>
                <a:ea typeface="Source Sans Pro" pitchFamily="34" charset="-122"/>
                <a:cs typeface="Source Sans Pro" pitchFamily="34" charset="-120"/>
              </a:rPr>
              <a:t>Think twice before clicking on links or opening attachments in emails, even if they appear to be from a familiar source. Always verify the sender and the content before taking any action.</a:t>
            </a:r>
            <a:endParaRPr lang="en-US" sz="1360" dirty="0"/>
          </a:p>
        </p:txBody>
      </p:sp>
      <p:pic>
        <p:nvPicPr>
          <p:cNvPr id="15" name="Image 4" descr="preencoded.png"/>
          <p:cNvPicPr>
            <a:picLocks noChangeAspect="1"/>
          </p:cNvPicPr>
          <p:nvPr/>
        </p:nvPicPr>
        <p:blipFill>
          <a:blip r:embed="rId7"/>
          <a:stretch>
            <a:fillRect/>
          </a:stretch>
        </p:blipFill>
        <p:spPr>
          <a:xfrm>
            <a:off x="10187940" y="4626173"/>
            <a:ext cx="431840" cy="431840"/>
          </a:xfrm>
          <a:prstGeom prst="rect">
            <a:avLst/>
          </a:prstGeom>
        </p:spPr>
      </p:pic>
      <p:sp>
        <p:nvSpPr>
          <p:cNvPr id="16" name="Text 9"/>
          <p:cNvSpPr/>
          <p:nvPr/>
        </p:nvSpPr>
        <p:spPr>
          <a:xfrm>
            <a:off x="10187940" y="5230773"/>
            <a:ext cx="1963341" cy="245388"/>
          </a:xfrm>
          <a:prstGeom prst="rect">
            <a:avLst/>
          </a:prstGeom>
          <a:noFill/>
          <a:ln/>
        </p:spPr>
        <p:txBody>
          <a:bodyPr wrap="none" rtlCol="0" anchor="t"/>
          <a:lstStyle/>
          <a:p>
            <a:pPr marL="0" indent="0" algn="l">
              <a:lnSpc>
                <a:spcPts val="1933"/>
              </a:lnSpc>
              <a:buNone/>
            </a:pPr>
            <a:r>
              <a:rPr lang="en-US" sz="1546" b="1" kern="0" spc="-15" dirty="0">
                <a:solidFill>
                  <a:srgbClr val="3D3838"/>
                </a:solidFill>
                <a:latin typeface="Montserrat" pitchFamily="34" charset="0"/>
                <a:ea typeface="Montserrat" pitchFamily="34" charset="-122"/>
                <a:cs typeface="Montserrat" pitchFamily="34" charset="-120"/>
              </a:rPr>
              <a:t>Be Aware of Scams</a:t>
            </a:r>
            <a:endParaRPr lang="en-US" sz="1546" dirty="0"/>
          </a:p>
        </p:txBody>
      </p:sp>
      <p:sp>
        <p:nvSpPr>
          <p:cNvPr id="17" name="Text 10"/>
          <p:cNvSpPr/>
          <p:nvPr/>
        </p:nvSpPr>
        <p:spPr>
          <a:xfrm>
            <a:off x="10187940" y="5579745"/>
            <a:ext cx="3837742" cy="1036320"/>
          </a:xfrm>
          <a:prstGeom prst="rect">
            <a:avLst/>
          </a:prstGeom>
          <a:noFill/>
          <a:ln/>
        </p:spPr>
        <p:txBody>
          <a:bodyPr wrap="square" rtlCol="0" anchor="t"/>
          <a:lstStyle/>
          <a:p>
            <a:pPr marL="0" indent="0" algn="l">
              <a:lnSpc>
                <a:spcPts val="2041"/>
              </a:lnSpc>
              <a:buNone/>
            </a:pPr>
            <a:r>
              <a:rPr lang="en-US" sz="1360" dirty="0">
                <a:solidFill>
                  <a:srgbClr val="3D3838"/>
                </a:solidFill>
                <a:latin typeface="Source Sans Pro" pitchFamily="34" charset="0"/>
                <a:ea typeface="Source Sans Pro" pitchFamily="34" charset="-122"/>
                <a:cs typeface="Source Sans Pro" pitchFamily="34" charset="-120"/>
              </a:rPr>
              <a:t>Educate yourself about common phishing scams and be aware of the signs of a phishing attack. Never give out personal information unless you are certain it is legitimate.</a:t>
            </a:r>
            <a:endParaRPr lang="en-US" sz="136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14630400" cy="2689384"/>
          </a:xfrm>
          <a:prstGeom prst="rect">
            <a:avLst/>
          </a:prstGeom>
        </p:spPr>
      </p:pic>
      <p:sp>
        <p:nvSpPr>
          <p:cNvPr id="5" name="Text 2"/>
          <p:cNvSpPr/>
          <p:nvPr/>
        </p:nvSpPr>
        <p:spPr>
          <a:xfrm>
            <a:off x="848320" y="3445550"/>
            <a:ext cx="10199846" cy="611148"/>
          </a:xfrm>
          <a:prstGeom prst="rect">
            <a:avLst/>
          </a:prstGeom>
          <a:noFill/>
          <a:ln/>
        </p:spPr>
        <p:txBody>
          <a:bodyPr wrap="none" rtlCol="0" anchor="t"/>
          <a:lstStyle/>
          <a:p>
            <a:pPr marL="0" indent="0">
              <a:lnSpc>
                <a:spcPts val="4813"/>
              </a:lnSpc>
              <a:buNone/>
            </a:pPr>
            <a:r>
              <a:rPr lang="en-US" sz="3850" b="1" kern="0" spc="-39" dirty="0">
                <a:solidFill>
                  <a:srgbClr val="000000"/>
                </a:solidFill>
                <a:latin typeface="Montserrat" pitchFamily="34" charset="0"/>
                <a:ea typeface="Montserrat" pitchFamily="34" charset="-122"/>
                <a:cs typeface="Montserrat" pitchFamily="34" charset="-120"/>
              </a:rPr>
              <a:t>Reporting Suspected Phishing Attempts</a:t>
            </a:r>
            <a:endParaRPr lang="en-US" sz="3850" dirty="0"/>
          </a:p>
        </p:txBody>
      </p:sp>
      <p:sp>
        <p:nvSpPr>
          <p:cNvPr id="6" name="Shape 3"/>
          <p:cNvSpPr/>
          <p:nvPr/>
        </p:nvSpPr>
        <p:spPr>
          <a:xfrm>
            <a:off x="848320" y="4379357"/>
            <a:ext cx="12933759" cy="3093958"/>
          </a:xfrm>
          <a:prstGeom prst="roundRect">
            <a:avLst>
              <a:gd name="adj" fmla="val 1043"/>
            </a:avLst>
          </a:prstGeom>
          <a:noFill/>
          <a:ln w="7620">
            <a:solidFill>
              <a:srgbClr val="000000">
                <a:alpha val="8000"/>
              </a:srgbClr>
            </a:solidFill>
            <a:prstDash val="solid"/>
          </a:ln>
        </p:spPr>
      </p:sp>
      <p:sp>
        <p:nvSpPr>
          <p:cNvPr id="7" name="Shape 4"/>
          <p:cNvSpPr/>
          <p:nvPr/>
        </p:nvSpPr>
        <p:spPr>
          <a:xfrm>
            <a:off x="855940" y="4386977"/>
            <a:ext cx="12918519" cy="918686"/>
          </a:xfrm>
          <a:prstGeom prst="rect">
            <a:avLst/>
          </a:prstGeom>
          <a:solidFill>
            <a:srgbClr val="FFFFFF">
              <a:alpha val="4000"/>
            </a:srgbClr>
          </a:solidFill>
          <a:ln/>
        </p:spPr>
      </p:sp>
      <p:sp>
        <p:nvSpPr>
          <p:cNvPr id="8" name="Text 5"/>
          <p:cNvSpPr/>
          <p:nvPr/>
        </p:nvSpPr>
        <p:spPr>
          <a:xfrm>
            <a:off x="1071086" y="4523661"/>
            <a:ext cx="6025158" cy="322659"/>
          </a:xfrm>
          <a:prstGeom prst="rect">
            <a:avLst/>
          </a:prstGeom>
          <a:noFill/>
          <a:ln/>
        </p:spPr>
        <p:txBody>
          <a:bodyPr wrap="none" rtlCol="0" anchor="t"/>
          <a:lstStyle/>
          <a:p>
            <a:pPr marL="0" indent="0">
              <a:lnSpc>
                <a:spcPts val="2541"/>
              </a:lnSpc>
              <a:buNone/>
            </a:pPr>
            <a:r>
              <a:rPr lang="en-US" sz="1694" dirty="0">
                <a:solidFill>
                  <a:srgbClr val="3D3838"/>
                </a:solidFill>
                <a:latin typeface="Source Sans Pro" pitchFamily="34" charset="0"/>
                <a:ea typeface="Source Sans Pro" pitchFamily="34" charset="-122"/>
                <a:cs typeface="Source Sans Pro" pitchFamily="34" charset="-120"/>
              </a:rPr>
              <a:t>Report to the Organization</a:t>
            </a:r>
            <a:endParaRPr lang="en-US" sz="1694" dirty="0"/>
          </a:p>
        </p:txBody>
      </p:sp>
      <p:sp>
        <p:nvSpPr>
          <p:cNvPr id="9" name="Text 6"/>
          <p:cNvSpPr/>
          <p:nvPr/>
        </p:nvSpPr>
        <p:spPr>
          <a:xfrm>
            <a:off x="7534156" y="4523661"/>
            <a:ext cx="6025158" cy="645319"/>
          </a:xfrm>
          <a:prstGeom prst="rect">
            <a:avLst/>
          </a:prstGeom>
          <a:noFill/>
          <a:ln/>
        </p:spPr>
        <p:txBody>
          <a:bodyPr wrap="square" rtlCol="0" anchor="t"/>
          <a:lstStyle/>
          <a:p>
            <a:pPr marL="0" indent="0">
              <a:lnSpc>
                <a:spcPts val="2541"/>
              </a:lnSpc>
              <a:buNone/>
            </a:pPr>
            <a:r>
              <a:rPr lang="en-US" sz="1694" dirty="0">
                <a:solidFill>
                  <a:srgbClr val="3D3838"/>
                </a:solidFill>
                <a:latin typeface="Source Sans Pro" pitchFamily="34" charset="0"/>
                <a:ea typeface="Source Sans Pro" pitchFamily="34" charset="-122"/>
                <a:cs typeface="Source Sans Pro" pitchFamily="34" charset="-120"/>
              </a:rPr>
              <a:t>If you receive a phishing email that appears to be from a legitimate organization, report it to that organization directly.</a:t>
            </a:r>
            <a:endParaRPr lang="en-US" sz="1694" dirty="0"/>
          </a:p>
        </p:txBody>
      </p:sp>
      <p:sp>
        <p:nvSpPr>
          <p:cNvPr id="10" name="Shape 7"/>
          <p:cNvSpPr/>
          <p:nvPr/>
        </p:nvSpPr>
        <p:spPr>
          <a:xfrm>
            <a:off x="855940" y="5305663"/>
            <a:ext cx="12918519" cy="1241346"/>
          </a:xfrm>
          <a:prstGeom prst="rect">
            <a:avLst/>
          </a:prstGeom>
          <a:solidFill>
            <a:srgbClr val="000000">
              <a:alpha val="4000"/>
            </a:srgbClr>
          </a:solidFill>
          <a:ln/>
        </p:spPr>
      </p:sp>
      <p:sp>
        <p:nvSpPr>
          <p:cNvPr id="11" name="Text 8"/>
          <p:cNvSpPr/>
          <p:nvPr/>
        </p:nvSpPr>
        <p:spPr>
          <a:xfrm>
            <a:off x="1071086" y="5442347"/>
            <a:ext cx="6025158" cy="322659"/>
          </a:xfrm>
          <a:prstGeom prst="rect">
            <a:avLst/>
          </a:prstGeom>
          <a:noFill/>
          <a:ln/>
        </p:spPr>
        <p:txBody>
          <a:bodyPr wrap="none" rtlCol="0" anchor="t"/>
          <a:lstStyle/>
          <a:p>
            <a:pPr marL="0" indent="0">
              <a:lnSpc>
                <a:spcPts val="2541"/>
              </a:lnSpc>
              <a:buNone/>
            </a:pPr>
            <a:r>
              <a:rPr lang="en-US" sz="1694" dirty="0">
                <a:solidFill>
                  <a:srgbClr val="3D3838"/>
                </a:solidFill>
                <a:latin typeface="Source Sans Pro" pitchFamily="34" charset="0"/>
                <a:ea typeface="Source Sans Pro" pitchFamily="34" charset="-122"/>
                <a:cs typeface="Source Sans Pro" pitchFamily="34" charset="-120"/>
              </a:rPr>
              <a:t>Contact Your Email Provider</a:t>
            </a:r>
            <a:endParaRPr lang="en-US" sz="1694" dirty="0"/>
          </a:p>
        </p:txBody>
      </p:sp>
      <p:sp>
        <p:nvSpPr>
          <p:cNvPr id="12" name="Text 9"/>
          <p:cNvSpPr/>
          <p:nvPr/>
        </p:nvSpPr>
        <p:spPr>
          <a:xfrm>
            <a:off x="7534156" y="5442347"/>
            <a:ext cx="6025158" cy="967978"/>
          </a:xfrm>
          <a:prstGeom prst="rect">
            <a:avLst/>
          </a:prstGeom>
          <a:noFill/>
          <a:ln/>
        </p:spPr>
        <p:txBody>
          <a:bodyPr wrap="square" rtlCol="0" anchor="t"/>
          <a:lstStyle/>
          <a:p>
            <a:pPr marL="0" indent="0">
              <a:lnSpc>
                <a:spcPts val="2541"/>
              </a:lnSpc>
              <a:buNone/>
            </a:pPr>
            <a:r>
              <a:rPr lang="en-US" sz="1694" dirty="0">
                <a:solidFill>
                  <a:srgbClr val="3D3838"/>
                </a:solidFill>
                <a:latin typeface="Source Sans Pro" pitchFamily="34" charset="0"/>
                <a:ea typeface="Source Sans Pro" pitchFamily="34" charset="-122"/>
                <a:cs typeface="Source Sans Pro" pitchFamily="34" charset="-120"/>
              </a:rPr>
              <a:t>Most email providers have reporting mechanisms for phishing emails. Use their tools to report suspicious emails and help prevent others from falling victim.</a:t>
            </a:r>
            <a:endParaRPr lang="en-US" sz="1694" dirty="0"/>
          </a:p>
        </p:txBody>
      </p:sp>
      <p:sp>
        <p:nvSpPr>
          <p:cNvPr id="13" name="Shape 10"/>
          <p:cNvSpPr/>
          <p:nvPr/>
        </p:nvSpPr>
        <p:spPr>
          <a:xfrm>
            <a:off x="855940" y="6547009"/>
            <a:ext cx="12918519" cy="918686"/>
          </a:xfrm>
          <a:prstGeom prst="rect">
            <a:avLst/>
          </a:prstGeom>
          <a:solidFill>
            <a:srgbClr val="FFFFFF">
              <a:alpha val="4000"/>
            </a:srgbClr>
          </a:solidFill>
          <a:ln/>
        </p:spPr>
      </p:sp>
      <p:sp>
        <p:nvSpPr>
          <p:cNvPr id="14" name="Text 11"/>
          <p:cNvSpPr/>
          <p:nvPr/>
        </p:nvSpPr>
        <p:spPr>
          <a:xfrm>
            <a:off x="1071086" y="6683693"/>
            <a:ext cx="6025158" cy="322659"/>
          </a:xfrm>
          <a:prstGeom prst="rect">
            <a:avLst/>
          </a:prstGeom>
          <a:noFill/>
          <a:ln/>
        </p:spPr>
        <p:txBody>
          <a:bodyPr wrap="none" rtlCol="0" anchor="t"/>
          <a:lstStyle/>
          <a:p>
            <a:pPr marL="0" indent="0">
              <a:lnSpc>
                <a:spcPts val="2541"/>
              </a:lnSpc>
              <a:buNone/>
            </a:pPr>
            <a:r>
              <a:rPr lang="en-US" sz="1694" dirty="0">
                <a:solidFill>
                  <a:srgbClr val="3D3838"/>
                </a:solidFill>
                <a:latin typeface="Source Sans Pro" pitchFamily="34" charset="0"/>
                <a:ea typeface="Source Sans Pro" pitchFamily="34" charset="-122"/>
                <a:cs typeface="Source Sans Pro" pitchFamily="34" charset="-120"/>
              </a:rPr>
              <a:t>Report to the FTC</a:t>
            </a:r>
            <a:endParaRPr lang="en-US" sz="1694" dirty="0"/>
          </a:p>
        </p:txBody>
      </p:sp>
      <p:sp>
        <p:nvSpPr>
          <p:cNvPr id="15" name="Text 12"/>
          <p:cNvSpPr/>
          <p:nvPr/>
        </p:nvSpPr>
        <p:spPr>
          <a:xfrm>
            <a:off x="7534156" y="6683693"/>
            <a:ext cx="6025158" cy="645319"/>
          </a:xfrm>
          <a:prstGeom prst="rect">
            <a:avLst/>
          </a:prstGeom>
          <a:noFill/>
          <a:ln/>
        </p:spPr>
        <p:txBody>
          <a:bodyPr wrap="square" rtlCol="0" anchor="t"/>
          <a:lstStyle/>
          <a:p>
            <a:pPr marL="0" indent="0">
              <a:lnSpc>
                <a:spcPts val="2541"/>
              </a:lnSpc>
              <a:buNone/>
            </a:pPr>
            <a:r>
              <a:rPr lang="en-US" sz="1694" dirty="0">
                <a:solidFill>
                  <a:srgbClr val="3D3838"/>
                </a:solidFill>
                <a:latin typeface="Source Sans Pro" pitchFamily="34" charset="0"/>
                <a:ea typeface="Source Sans Pro" pitchFamily="34" charset="-122"/>
                <a:cs typeface="Source Sans Pro" pitchFamily="34" charset="-120"/>
              </a:rPr>
              <a:t>You can report phishing attempts to the Federal Trade Commission (FTC) at https://reportfraud.ftc.gov/</a:t>
            </a:r>
            <a:endParaRPr lang="en-US" sz="1694"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90441"/>
          </a:xfrm>
          <a:prstGeom prst="rect">
            <a:avLst/>
          </a:prstGeom>
          <a:solidFill>
            <a:srgbClr val="FFFFFF"/>
          </a:solidFill>
          <a:ln/>
        </p:spPr>
      </p:sp>
      <p:sp>
        <p:nvSpPr>
          <p:cNvPr id="4" name="Text 2"/>
          <p:cNvSpPr/>
          <p:nvPr/>
        </p:nvSpPr>
        <p:spPr>
          <a:xfrm>
            <a:off x="852011" y="669488"/>
            <a:ext cx="9991249" cy="691515"/>
          </a:xfrm>
          <a:prstGeom prst="rect">
            <a:avLst/>
          </a:prstGeom>
          <a:noFill/>
          <a:ln/>
        </p:spPr>
        <p:txBody>
          <a:bodyPr wrap="none" rtlCol="0" anchor="t"/>
          <a:lstStyle/>
          <a:p>
            <a:pPr marL="0" indent="0">
              <a:lnSpc>
                <a:spcPts val="5446"/>
              </a:lnSpc>
              <a:buNone/>
            </a:pPr>
            <a:r>
              <a:rPr lang="en-US" sz="4357" b="1" kern="0" spc="-44" dirty="0">
                <a:solidFill>
                  <a:srgbClr val="000000"/>
                </a:solidFill>
                <a:latin typeface="Montserrat" pitchFamily="34" charset="0"/>
                <a:ea typeface="Montserrat" pitchFamily="34" charset="-122"/>
                <a:cs typeface="Montserrat" pitchFamily="34" charset="-120"/>
              </a:rPr>
              <a:t>Importance of Phishing Awareness</a:t>
            </a:r>
            <a:endParaRPr lang="en-US" sz="4357" dirty="0"/>
          </a:p>
        </p:txBody>
      </p:sp>
      <p:pic>
        <p:nvPicPr>
          <p:cNvPr id="5" name="Image 0" descr="preencoded.png"/>
          <p:cNvPicPr>
            <a:picLocks noChangeAspect="1"/>
          </p:cNvPicPr>
          <p:nvPr/>
        </p:nvPicPr>
        <p:blipFill>
          <a:blip r:embed="rId3"/>
          <a:stretch>
            <a:fillRect/>
          </a:stretch>
        </p:blipFill>
        <p:spPr>
          <a:xfrm>
            <a:off x="852011" y="1847850"/>
            <a:ext cx="6280547" cy="3881557"/>
          </a:xfrm>
          <a:prstGeom prst="rect">
            <a:avLst/>
          </a:prstGeom>
        </p:spPr>
      </p:pic>
      <p:sp>
        <p:nvSpPr>
          <p:cNvPr id="6" name="Text 3"/>
          <p:cNvSpPr/>
          <p:nvPr/>
        </p:nvSpPr>
        <p:spPr>
          <a:xfrm>
            <a:off x="852011" y="6033611"/>
            <a:ext cx="2766417" cy="345877"/>
          </a:xfrm>
          <a:prstGeom prst="rect">
            <a:avLst/>
          </a:prstGeom>
          <a:noFill/>
          <a:ln/>
        </p:spPr>
        <p:txBody>
          <a:bodyPr wrap="none" rtlCol="0" anchor="t"/>
          <a:lstStyle/>
          <a:p>
            <a:pPr marL="0" indent="0" algn="l">
              <a:lnSpc>
                <a:spcPts val="2723"/>
              </a:lnSpc>
              <a:buNone/>
            </a:pPr>
            <a:r>
              <a:rPr lang="en-US" sz="2178" b="1" kern="0" spc="-22" dirty="0">
                <a:solidFill>
                  <a:srgbClr val="3D3838"/>
                </a:solidFill>
                <a:latin typeface="Montserrat" pitchFamily="34" charset="0"/>
                <a:ea typeface="Montserrat" pitchFamily="34" charset="-122"/>
                <a:cs typeface="Montserrat" pitchFamily="34" charset="-120"/>
              </a:rPr>
              <a:t>Education</a:t>
            </a:r>
            <a:endParaRPr lang="en-US" sz="2178" dirty="0"/>
          </a:p>
        </p:txBody>
      </p:sp>
      <p:sp>
        <p:nvSpPr>
          <p:cNvPr id="7" name="Text 4"/>
          <p:cNvSpPr/>
          <p:nvPr/>
        </p:nvSpPr>
        <p:spPr>
          <a:xfrm>
            <a:off x="852011" y="6525458"/>
            <a:ext cx="6280547" cy="1095494"/>
          </a:xfrm>
          <a:prstGeom prst="rect">
            <a:avLst/>
          </a:prstGeom>
          <a:noFill/>
          <a:ln/>
        </p:spPr>
        <p:txBody>
          <a:bodyPr wrap="square" rtlCol="0" anchor="t"/>
          <a:lstStyle/>
          <a:p>
            <a:pPr marL="0" indent="0" algn="l">
              <a:lnSpc>
                <a:spcPts val="2875"/>
              </a:lnSpc>
              <a:buNone/>
            </a:pPr>
            <a:r>
              <a:rPr lang="en-US" sz="1917" dirty="0">
                <a:solidFill>
                  <a:srgbClr val="3D3838"/>
                </a:solidFill>
                <a:latin typeface="Source Sans Pro" pitchFamily="34" charset="0"/>
                <a:ea typeface="Source Sans Pro" pitchFamily="34" charset="-122"/>
                <a:cs typeface="Source Sans Pro" pitchFamily="34" charset="-120"/>
              </a:rPr>
              <a:t>Phishing awareness training is crucial for individuals and organizations to learn how to recognize and avoid these attacks.</a:t>
            </a:r>
            <a:endParaRPr lang="en-US" sz="1917" dirty="0"/>
          </a:p>
        </p:txBody>
      </p:sp>
      <p:pic>
        <p:nvPicPr>
          <p:cNvPr id="8" name="Image 1" descr="preencoded.png"/>
          <p:cNvPicPr>
            <a:picLocks noChangeAspect="1"/>
          </p:cNvPicPr>
          <p:nvPr/>
        </p:nvPicPr>
        <p:blipFill>
          <a:blip r:embed="rId4"/>
          <a:stretch>
            <a:fillRect/>
          </a:stretch>
        </p:blipFill>
        <p:spPr>
          <a:xfrm>
            <a:off x="7497723" y="1847850"/>
            <a:ext cx="6280666" cy="3881676"/>
          </a:xfrm>
          <a:prstGeom prst="rect">
            <a:avLst/>
          </a:prstGeom>
        </p:spPr>
      </p:pic>
      <p:sp>
        <p:nvSpPr>
          <p:cNvPr id="9" name="Text 5"/>
          <p:cNvSpPr/>
          <p:nvPr/>
        </p:nvSpPr>
        <p:spPr>
          <a:xfrm>
            <a:off x="7497723" y="6033730"/>
            <a:ext cx="2766417" cy="345877"/>
          </a:xfrm>
          <a:prstGeom prst="rect">
            <a:avLst/>
          </a:prstGeom>
          <a:noFill/>
          <a:ln/>
        </p:spPr>
        <p:txBody>
          <a:bodyPr wrap="none" rtlCol="0" anchor="t"/>
          <a:lstStyle/>
          <a:p>
            <a:pPr marL="0" indent="0" algn="l">
              <a:lnSpc>
                <a:spcPts val="2723"/>
              </a:lnSpc>
              <a:buNone/>
            </a:pPr>
            <a:r>
              <a:rPr lang="en-US" sz="2178" b="1" kern="0" spc="-22" dirty="0">
                <a:solidFill>
                  <a:srgbClr val="3D3838"/>
                </a:solidFill>
                <a:latin typeface="Montserrat" pitchFamily="34" charset="0"/>
                <a:ea typeface="Montserrat" pitchFamily="34" charset="-122"/>
                <a:cs typeface="Montserrat" pitchFamily="34" charset="-120"/>
              </a:rPr>
              <a:t>Prevention</a:t>
            </a:r>
            <a:endParaRPr lang="en-US" sz="2178" dirty="0"/>
          </a:p>
        </p:txBody>
      </p:sp>
      <p:sp>
        <p:nvSpPr>
          <p:cNvPr id="10" name="Text 6"/>
          <p:cNvSpPr/>
          <p:nvPr/>
        </p:nvSpPr>
        <p:spPr>
          <a:xfrm>
            <a:off x="7497723" y="6525578"/>
            <a:ext cx="6280666" cy="730329"/>
          </a:xfrm>
          <a:prstGeom prst="rect">
            <a:avLst/>
          </a:prstGeom>
          <a:noFill/>
          <a:ln/>
        </p:spPr>
        <p:txBody>
          <a:bodyPr wrap="square" rtlCol="0" anchor="t"/>
          <a:lstStyle/>
          <a:p>
            <a:pPr marL="0" indent="0" algn="l">
              <a:lnSpc>
                <a:spcPts val="2875"/>
              </a:lnSpc>
              <a:buNone/>
            </a:pPr>
            <a:r>
              <a:rPr lang="en-US" sz="1917" dirty="0">
                <a:solidFill>
                  <a:srgbClr val="3D3838"/>
                </a:solidFill>
                <a:latin typeface="Source Sans Pro" pitchFamily="34" charset="0"/>
                <a:ea typeface="Source Sans Pro" pitchFamily="34" charset="-122"/>
                <a:cs typeface="Source Sans Pro" pitchFamily="34" charset="-120"/>
              </a:rPr>
              <a:t>By understanding phishing tactics, we can proactively protect ourselves from falling victim to these scams.</a:t>
            </a:r>
            <a:endParaRPr lang="en-US" sz="1917"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968</Words>
  <Application>Microsoft Office PowerPoint</Application>
  <PresentationFormat>Custom</PresentationFormat>
  <Paragraphs>85</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Lucida Console</vt:lpstr>
      <vt:lpstr>Montserrat</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Onkar Shahapurkar</cp:lastModifiedBy>
  <cp:revision>2</cp:revision>
  <dcterms:created xsi:type="dcterms:W3CDTF">2024-08-04T07:10:18Z</dcterms:created>
  <dcterms:modified xsi:type="dcterms:W3CDTF">2024-08-04T07:13:39Z</dcterms:modified>
</cp:coreProperties>
</file>